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jpe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321" r:id="rId2"/>
    <p:sldId id="322" r:id="rId3"/>
    <p:sldId id="359" r:id="rId4"/>
    <p:sldId id="351" r:id="rId5"/>
    <p:sldId id="360" r:id="rId6"/>
    <p:sldId id="335" r:id="rId7"/>
    <p:sldId id="327" r:id="rId8"/>
    <p:sldId id="348" r:id="rId9"/>
    <p:sldId id="332" r:id="rId10"/>
    <p:sldId id="361" r:id="rId11"/>
    <p:sldId id="362" r:id="rId12"/>
    <p:sldId id="339" r:id="rId13"/>
    <p:sldId id="301" r:id="rId14"/>
  </p:sldIdLst>
  <p:sldSz cx="9144000" cy="6858000" type="screen4x3"/>
  <p:notesSz cx="6669088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33"/>
    <a:srgbClr val="FF6600"/>
    <a:srgbClr val="3366FF"/>
    <a:srgbClr val="FFFF66"/>
    <a:srgbClr val="003300"/>
    <a:srgbClr val="000000"/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82737" autoAdjust="0"/>
  </p:normalViewPr>
  <p:slideViewPr>
    <p:cSldViewPr>
      <p:cViewPr>
        <p:scale>
          <a:sx n="102" d="100"/>
          <a:sy n="102" d="100"/>
        </p:scale>
        <p:origin x="-18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274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"/><Relationship Id="rId1" Type="http://schemas.openxmlformats.org/officeDocument/2006/relationships/image" Target="../media/image22.jpe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5B7C4-CC92-4A3B-A383-738C03143507}" type="doc">
      <dgm:prSet loTypeId="urn:microsoft.com/office/officeart/2005/8/layout/venn2" loCatId="relationship" qsTypeId="urn:microsoft.com/office/officeart/2005/8/quickstyle/3d3" qsCatId="3D" csTypeId="urn:microsoft.com/office/officeart/2005/8/colors/accent6_3" csCatId="accent6" phldr="1"/>
      <dgm:spPr/>
    </dgm:pt>
    <dgm:pt modelId="{1871F696-E3DF-44B2-BA00-0609A9F1351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2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LEADERSHIP SHORTAGE</a:t>
          </a:r>
          <a:endParaRPr kumimoji="0" lang="es-ES" sz="2200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78D28B5C-9585-4C55-A670-4E7BBEB16DD3}" type="parTrans" cxnId="{7B93A3A5-AC59-45DE-938F-51B9AE9C795E}">
      <dgm:prSet/>
      <dgm:spPr/>
      <dgm:t>
        <a:bodyPr/>
        <a:lstStyle/>
        <a:p>
          <a:endParaRPr lang="es-ES"/>
        </a:p>
      </dgm:t>
    </dgm:pt>
    <dgm:pt modelId="{6563B74B-09C1-48E2-8D4F-6BBEC449618C}" type="sibTrans" cxnId="{7B93A3A5-AC59-45DE-938F-51B9AE9C795E}">
      <dgm:prSet/>
      <dgm:spPr/>
      <dgm:t>
        <a:bodyPr/>
        <a:lstStyle/>
        <a:p>
          <a:endParaRPr lang="es-ES"/>
        </a:p>
      </dgm:t>
    </dgm:pt>
    <dgm:pt modelId="{E3DC8C9B-DC6B-4D17-84BD-370EA90B3DA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0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LACK OF OPPORTUNITIES</a:t>
          </a:r>
          <a:endParaRPr kumimoji="0" lang="es-ES" sz="2000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8B1304D0-44DA-427B-AF80-7B5DE5ACA604}" type="parTrans" cxnId="{D965A714-33B4-4550-BDBA-2353F557C185}">
      <dgm:prSet/>
      <dgm:spPr/>
      <dgm:t>
        <a:bodyPr/>
        <a:lstStyle/>
        <a:p>
          <a:endParaRPr lang="es-ES"/>
        </a:p>
      </dgm:t>
    </dgm:pt>
    <dgm:pt modelId="{56A380D4-EBDD-4738-ADAB-4E11387E89C7}" type="sibTrans" cxnId="{D965A714-33B4-4550-BDBA-2353F557C185}">
      <dgm:prSet/>
      <dgm:spPr/>
      <dgm:t>
        <a:bodyPr/>
        <a:lstStyle/>
        <a:p>
          <a:endParaRPr lang="es-ES"/>
        </a:p>
      </dgm:t>
    </dgm:pt>
    <dgm:pt modelId="{955AB024-7DD2-4889-81CC-85A1E1CCEBFB}">
      <dgm:prSet custT="1"/>
      <dgm:spPr>
        <a:solidFill>
          <a:srgbClr val="73739D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ONGOING</a:t>
          </a:r>
          <a:r>
            <a:rPr kumimoji="0" lang="es-ES" sz="23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es-ES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INERTIA</a:t>
          </a:r>
        </a:p>
      </dgm:t>
    </dgm:pt>
    <dgm:pt modelId="{879F8980-00F9-44C3-BC0F-7450A26B2B89}" type="parTrans" cxnId="{37FFBA50-96B6-4132-8CC1-23702E5F4A72}">
      <dgm:prSet/>
      <dgm:spPr/>
      <dgm:t>
        <a:bodyPr/>
        <a:lstStyle/>
        <a:p>
          <a:endParaRPr lang="es-ES"/>
        </a:p>
      </dgm:t>
    </dgm:pt>
    <dgm:pt modelId="{9E42BF8C-015A-40EB-9E85-59DE55E603C5}" type="sibTrans" cxnId="{37FFBA50-96B6-4132-8CC1-23702E5F4A72}">
      <dgm:prSet/>
      <dgm:spPr/>
      <dgm:t>
        <a:bodyPr/>
        <a:lstStyle/>
        <a:p>
          <a:endParaRPr lang="es-ES"/>
        </a:p>
      </dgm:t>
    </dgm:pt>
    <dgm:pt modelId="{9D28744D-1EBF-4CEC-A1A2-BE8266F6797E}" type="pres">
      <dgm:prSet presAssocID="{3475B7C4-CC92-4A3B-A383-738C03143507}" presName="Name0" presStyleCnt="0">
        <dgm:presLayoutVars>
          <dgm:chMax val="7"/>
          <dgm:resizeHandles val="exact"/>
        </dgm:presLayoutVars>
      </dgm:prSet>
      <dgm:spPr/>
    </dgm:pt>
    <dgm:pt modelId="{3B0E02D4-C8DF-48BE-88BC-5EE6B29A07D0}" type="pres">
      <dgm:prSet presAssocID="{3475B7C4-CC92-4A3B-A383-738C03143507}" presName="comp1" presStyleCnt="0"/>
      <dgm:spPr/>
    </dgm:pt>
    <dgm:pt modelId="{CF612FFD-E54E-4F55-BFD9-AAEA0BDED394}" type="pres">
      <dgm:prSet presAssocID="{3475B7C4-CC92-4A3B-A383-738C03143507}" presName="circle1" presStyleLbl="node1" presStyleIdx="0" presStyleCnt="3" custScaleX="129946" custLinFactNeighborX="1590" custLinFactNeighborY="-5"/>
      <dgm:spPr/>
      <dgm:t>
        <a:bodyPr/>
        <a:lstStyle/>
        <a:p>
          <a:endParaRPr lang="es-ES"/>
        </a:p>
      </dgm:t>
    </dgm:pt>
    <dgm:pt modelId="{5F031FD7-C31A-4B40-9FDE-39DD03DDC8DF}" type="pres">
      <dgm:prSet presAssocID="{3475B7C4-CC92-4A3B-A383-738C0314350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21F2A-5E8E-40DD-BEA0-14D64850A56F}" type="pres">
      <dgm:prSet presAssocID="{3475B7C4-CC92-4A3B-A383-738C03143507}" presName="comp2" presStyleCnt="0"/>
      <dgm:spPr/>
    </dgm:pt>
    <dgm:pt modelId="{9D2B1E5A-D9DF-4AAB-BE57-7E6373D79CC4}" type="pres">
      <dgm:prSet presAssocID="{3475B7C4-CC92-4A3B-A383-738C03143507}" presName="circle2" presStyleLbl="node1" presStyleIdx="1" presStyleCnt="3" custScaleX="146485"/>
      <dgm:spPr/>
      <dgm:t>
        <a:bodyPr/>
        <a:lstStyle/>
        <a:p>
          <a:endParaRPr lang="es-ES"/>
        </a:p>
      </dgm:t>
    </dgm:pt>
    <dgm:pt modelId="{A931137B-D9CD-4CD8-9157-05E6002F88B1}" type="pres">
      <dgm:prSet presAssocID="{3475B7C4-CC92-4A3B-A383-738C0314350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C41AA-5C5F-4FB1-AC99-ECA717479915}" type="pres">
      <dgm:prSet presAssocID="{3475B7C4-CC92-4A3B-A383-738C03143507}" presName="comp3" presStyleCnt="0"/>
      <dgm:spPr/>
    </dgm:pt>
    <dgm:pt modelId="{4E9B5F59-9C3B-49AF-8BCA-766156809C77}" type="pres">
      <dgm:prSet presAssocID="{3475B7C4-CC92-4A3B-A383-738C03143507}" presName="circle3" presStyleLbl="node1" presStyleIdx="2" presStyleCnt="3"/>
      <dgm:spPr/>
      <dgm:t>
        <a:bodyPr/>
        <a:lstStyle/>
        <a:p>
          <a:endParaRPr lang="es-ES"/>
        </a:p>
      </dgm:t>
    </dgm:pt>
    <dgm:pt modelId="{17C76BB2-1A8D-495E-94FE-8A309D1D24C9}" type="pres">
      <dgm:prSet presAssocID="{3475B7C4-CC92-4A3B-A383-738C0314350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7BC930-60CF-4E4C-9417-A66BAD4AD34D}" type="presOf" srcId="{E3DC8C9B-DC6B-4D17-84BD-370EA90B3DA0}" destId="{9D2B1E5A-D9DF-4AAB-BE57-7E6373D79CC4}" srcOrd="0" destOrd="0" presId="urn:microsoft.com/office/officeart/2005/8/layout/venn2"/>
    <dgm:cxn modelId="{7B93A3A5-AC59-45DE-938F-51B9AE9C795E}" srcId="{3475B7C4-CC92-4A3B-A383-738C03143507}" destId="{1871F696-E3DF-44B2-BA00-0609A9F1351C}" srcOrd="0" destOrd="0" parTransId="{78D28B5C-9585-4C55-A670-4E7BBEB16DD3}" sibTransId="{6563B74B-09C1-48E2-8D4F-6BBEC449618C}"/>
    <dgm:cxn modelId="{789832EB-C604-41F8-A424-DE9AF3A01597}" type="presOf" srcId="{1871F696-E3DF-44B2-BA00-0609A9F1351C}" destId="{CF612FFD-E54E-4F55-BFD9-AAEA0BDED394}" srcOrd="0" destOrd="0" presId="urn:microsoft.com/office/officeart/2005/8/layout/venn2"/>
    <dgm:cxn modelId="{37FFBA50-96B6-4132-8CC1-23702E5F4A72}" srcId="{3475B7C4-CC92-4A3B-A383-738C03143507}" destId="{955AB024-7DD2-4889-81CC-85A1E1CCEBFB}" srcOrd="2" destOrd="0" parTransId="{879F8980-00F9-44C3-BC0F-7450A26B2B89}" sibTransId="{9E42BF8C-015A-40EB-9E85-59DE55E603C5}"/>
    <dgm:cxn modelId="{962DFF22-B276-481C-AE29-D5F246530A5D}" type="presOf" srcId="{E3DC8C9B-DC6B-4D17-84BD-370EA90B3DA0}" destId="{A931137B-D9CD-4CD8-9157-05E6002F88B1}" srcOrd="1" destOrd="0" presId="urn:microsoft.com/office/officeart/2005/8/layout/venn2"/>
    <dgm:cxn modelId="{6765689A-BFEF-49D9-85EB-5285CBDCBC13}" type="presOf" srcId="{955AB024-7DD2-4889-81CC-85A1E1CCEBFB}" destId="{17C76BB2-1A8D-495E-94FE-8A309D1D24C9}" srcOrd="1" destOrd="0" presId="urn:microsoft.com/office/officeart/2005/8/layout/venn2"/>
    <dgm:cxn modelId="{AA470D7C-AF69-4B9F-8A85-BA27F5A2D1DA}" type="presOf" srcId="{955AB024-7DD2-4889-81CC-85A1E1CCEBFB}" destId="{4E9B5F59-9C3B-49AF-8BCA-766156809C77}" srcOrd="0" destOrd="0" presId="urn:microsoft.com/office/officeart/2005/8/layout/venn2"/>
    <dgm:cxn modelId="{D965A714-33B4-4550-BDBA-2353F557C185}" srcId="{3475B7C4-CC92-4A3B-A383-738C03143507}" destId="{E3DC8C9B-DC6B-4D17-84BD-370EA90B3DA0}" srcOrd="1" destOrd="0" parTransId="{8B1304D0-44DA-427B-AF80-7B5DE5ACA604}" sibTransId="{56A380D4-EBDD-4738-ADAB-4E11387E89C7}"/>
    <dgm:cxn modelId="{10B849DB-9C16-431A-B400-2F29D21ABE93}" type="presOf" srcId="{3475B7C4-CC92-4A3B-A383-738C03143507}" destId="{9D28744D-1EBF-4CEC-A1A2-BE8266F6797E}" srcOrd="0" destOrd="0" presId="urn:microsoft.com/office/officeart/2005/8/layout/venn2"/>
    <dgm:cxn modelId="{816C1F58-2F3A-4ABB-B7CE-E1043CF83EBF}" type="presOf" srcId="{1871F696-E3DF-44B2-BA00-0609A9F1351C}" destId="{5F031FD7-C31A-4B40-9FDE-39DD03DDC8DF}" srcOrd="1" destOrd="0" presId="urn:microsoft.com/office/officeart/2005/8/layout/venn2"/>
    <dgm:cxn modelId="{0F9D789D-55FA-4CB9-8B0C-8600A0EBC825}" type="presParOf" srcId="{9D28744D-1EBF-4CEC-A1A2-BE8266F6797E}" destId="{3B0E02D4-C8DF-48BE-88BC-5EE6B29A07D0}" srcOrd="0" destOrd="0" presId="urn:microsoft.com/office/officeart/2005/8/layout/venn2"/>
    <dgm:cxn modelId="{C0C8B2A3-B531-4A3A-B45D-1BA61780961C}" type="presParOf" srcId="{3B0E02D4-C8DF-48BE-88BC-5EE6B29A07D0}" destId="{CF612FFD-E54E-4F55-BFD9-AAEA0BDED394}" srcOrd="0" destOrd="0" presId="urn:microsoft.com/office/officeart/2005/8/layout/venn2"/>
    <dgm:cxn modelId="{DDA50D31-974D-4248-A2C4-20039094E6BA}" type="presParOf" srcId="{3B0E02D4-C8DF-48BE-88BC-5EE6B29A07D0}" destId="{5F031FD7-C31A-4B40-9FDE-39DD03DDC8DF}" srcOrd="1" destOrd="0" presId="urn:microsoft.com/office/officeart/2005/8/layout/venn2"/>
    <dgm:cxn modelId="{9B28F9CC-09E2-4CA0-B999-B72FD6160B7B}" type="presParOf" srcId="{9D28744D-1EBF-4CEC-A1A2-BE8266F6797E}" destId="{67621F2A-5E8E-40DD-BEA0-14D64850A56F}" srcOrd="1" destOrd="0" presId="urn:microsoft.com/office/officeart/2005/8/layout/venn2"/>
    <dgm:cxn modelId="{8C3DAC06-4094-4440-86E3-84BD5C499D51}" type="presParOf" srcId="{67621F2A-5E8E-40DD-BEA0-14D64850A56F}" destId="{9D2B1E5A-D9DF-4AAB-BE57-7E6373D79CC4}" srcOrd="0" destOrd="0" presId="urn:microsoft.com/office/officeart/2005/8/layout/venn2"/>
    <dgm:cxn modelId="{966442CD-BBCE-44DD-9EE0-6FFC30C15979}" type="presParOf" srcId="{67621F2A-5E8E-40DD-BEA0-14D64850A56F}" destId="{A931137B-D9CD-4CD8-9157-05E6002F88B1}" srcOrd="1" destOrd="0" presId="urn:microsoft.com/office/officeart/2005/8/layout/venn2"/>
    <dgm:cxn modelId="{DA2F53C2-AB21-4EA9-A9E0-1AFB4B59E3AD}" type="presParOf" srcId="{9D28744D-1EBF-4CEC-A1A2-BE8266F6797E}" destId="{D1AC41AA-5C5F-4FB1-AC99-ECA717479915}" srcOrd="2" destOrd="0" presId="urn:microsoft.com/office/officeart/2005/8/layout/venn2"/>
    <dgm:cxn modelId="{D1B2CEE9-A3E8-4896-90EE-346E22688892}" type="presParOf" srcId="{D1AC41AA-5C5F-4FB1-AC99-ECA717479915}" destId="{4E9B5F59-9C3B-49AF-8BCA-766156809C77}" srcOrd="0" destOrd="0" presId="urn:microsoft.com/office/officeart/2005/8/layout/venn2"/>
    <dgm:cxn modelId="{4A71771D-6CAE-48F6-AE10-069F0C4E25DE}" type="presParOf" srcId="{D1AC41AA-5C5F-4FB1-AC99-ECA717479915}" destId="{17C76BB2-1A8D-495E-94FE-8A309D1D24C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5B7C4-CC92-4A3B-A383-738C03143507}" type="doc">
      <dgm:prSet loTypeId="urn:microsoft.com/office/officeart/2005/8/layout/venn2" loCatId="relationship" qsTypeId="urn:microsoft.com/office/officeart/2005/8/quickstyle/3d3" qsCatId="3D" csTypeId="urn:microsoft.com/office/officeart/2005/8/colors/accent3_2" csCatId="accent3" phldr="1"/>
      <dgm:spPr/>
    </dgm:pt>
    <dgm:pt modelId="{1871F696-E3DF-44B2-BA00-0609A9F1351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4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«SMALL IS COOL»</a:t>
          </a:r>
        </a:p>
      </dgm:t>
    </dgm:pt>
    <dgm:pt modelId="{78D28B5C-9585-4C55-A670-4E7BBEB16DD3}" type="parTrans" cxnId="{7B93A3A5-AC59-45DE-938F-51B9AE9C795E}">
      <dgm:prSet/>
      <dgm:spPr/>
      <dgm:t>
        <a:bodyPr/>
        <a:lstStyle/>
        <a:p>
          <a:endParaRPr lang="es-ES"/>
        </a:p>
      </dgm:t>
    </dgm:pt>
    <dgm:pt modelId="{6563B74B-09C1-48E2-8D4F-6BBEC449618C}" type="sibTrans" cxnId="{7B93A3A5-AC59-45DE-938F-51B9AE9C795E}">
      <dgm:prSet/>
      <dgm:spPr/>
      <dgm:t>
        <a:bodyPr/>
        <a:lstStyle/>
        <a:p>
          <a:endParaRPr lang="es-ES"/>
        </a:p>
      </dgm:t>
    </dgm:pt>
    <dgm:pt modelId="{E3DC8C9B-DC6B-4D17-84BD-370EA90B3DA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4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PECULIARITIES</a:t>
          </a:r>
        </a:p>
      </dgm:t>
    </dgm:pt>
    <dgm:pt modelId="{8B1304D0-44DA-427B-AF80-7B5DE5ACA604}" type="parTrans" cxnId="{D965A714-33B4-4550-BDBA-2353F557C185}">
      <dgm:prSet/>
      <dgm:spPr/>
      <dgm:t>
        <a:bodyPr/>
        <a:lstStyle/>
        <a:p>
          <a:endParaRPr lang="es-ES"/>
        </a:p>
      </dgm:t>
    </dgm:pt>
    <dgm:pt modelId="{56A380D4-EBDD-4738-ADAB-4E11387E89C7}" type="sibTrans" cxnId="{D965A714-33B4-4550-BDBA-2353F557C185}">
      <dgm:prSet/>
      <dgm:spPr/>
      <dgm:t>
        <a:bodyPr/>
        <a:lstStyle/>
        <a:p>
          <a:endParaRPr lang="es-ES"/>
        </a:p>
      </dgm:t>
    </dgm:pt>
    <dgm:pt modelId="{955AB024-7DD2-4889-81CC-85A1E1CCEBF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3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NATURAL RESOURCES</a:t>
          </a:r>
        </a:p>
      </dgm:t>
    </dgm:pt>
    <dgm:pt modelId="{879F8980-00F9-44C3-BC0F-7450A26B2B89}" type="parTrans" cxnId="{37FFBA50-96B6-4132-8CC1-23702E5F4A72}">
      <dgm:prSet/>
      <dgm:spPr/>
      <dgm:t>
        <a:bodyPr/>
        <a:lstStyle/>
        <a:p>
          <a:endParaRPr lang="es-ES"/>
        </a:p>
      </dgm:t>
    </dgm:pt>
    <dgm:pt modelId="{9E42BF8C-015A-40EB-9E85-59DE55E603C5}" type="sibTrans" cxnId="{37FFBA50-96B6-4132-8CC1-23702E5F4A72}">
      <dgm:prSet/>
      <dgm:spPr/>
      <dgm:t>
        <a:bodyPr/>
        <a:lstStyle/>
        <a:p>
          <a:endParaRPr lang="es-ES"/>
        </a:p>
      </dgm:t>
    </dgm:pt>
    <dgm:pt modelId="{9D28744D-1EBF-4CEC-A1A2-BE8266F6797E}" type="pres">
      <dgm:prSet presAssocID="{3475B7C4-CC92-4A3B-A383-738C03143507}" presName="Name0" presStyleCnt="0">
        <dgm:presLayoutVars>
          <dgm:chMax val="7"/>
          <dgm:resizeHandles val="exact"/>
        </dgm:presLayoutVars>
      </dgm:prSet>
      <dgm:spPr/>
    </dgm:pt>
    <dgm:pt modelId="{3B0E02D4-C8DF-48BE-88BC-5EE6B29A07D0}" type="pres">
      <dgm:prSet presAssocID="{3475B7C4-CC92-4A3B-A383-738C03143507}" presName="comp1" presStyleCnt="0"/>
      <dgm:spPr/>
    </dgm:pt>
    <dgm:pt modelId="{CF612FFD-E54E-4F55-BFD9-AAEA0BDED394}" type="pres">
      <dgm:prSet presAssocID="{3475B7C4-CC92-4A3B-A383-738C03143507}" presName="circle1" presStyleLbl="node1" presStyleIdx="0" presStyleCnt="3" custScaleX="129946" custLinFactNeighborX="1590" custLinFactNeighborY="-5"/>
      <dgm:spPr/>
      <dgm:t>
        <a:bodyPr/>
        <a:lstStyle/>
        <a:p>
          <a:endParaRPr lang="es-ES"/>
        </a:p>
      </dgm:t>
    </dgm:pt>
    <dgm:pt modelId="{5F031FD7-C31A-4B40-9FDE-39DD03DDC8DF}" type="pres">
      <dgm:prSet presAssocID="{3475B7C4-CC92-4A3B-A383-738C0314350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21F2A-5E8E-40DD-BEA0-14D64850A56F}" type="pres">
      <dgm:prSet presAssocID="{3475B7C4-CC92-4A3B-A383-738C03143507}" presName="comp2" presStyleCnt="0"/>
      <dgm:spPr/>
    </dgm:pt>
    <dgm:pt modelId="{9D2B1E5A-D9DF-4AAB-BE57-7E6373D79CC4}" type="pres">
      <dgm:prSet presAssocID="{3475B7C4-CC92-4A3B-A383-738C03143507}" presName="circle2" presStyleLbl="node1" presStyleIdx="1" presStyleCnt="3" custScaleX="150430"/>
      <dgm:spPr/>
      <dgm:t>
        <a:bodyPr/>
        <a:lstStyle/>
        <a:p>
          <a:endParaRPr lang="es-ES"/>
        </a:p>
      </dgm:t>
    </dgm:pt>
    <dgm:pt modelId="{A931137B-D9CD-4CD8-9157-05E6002F88B1}" type="pres">
      <dgm:prSet presAssocID="{3475B7C4-CC92-4A3B-A383-738C0314350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C41AA-5C5F-4FB1-AC99-ECA717479915}" type="pres">
      <dgm:prSet presAssocID="{3475B7C4-CC92-4A3B-A383-738C03143507}" presName="comp3" presStyleCnt="0"/>
      <dgm:spPr/>
    </dgm:pt>
    <dgm:pt modelId="{4E9B5F59-9C3B-49AF-8BCA-766156809C77}" type="pres">
      <dgm:prSet presAssocID="{3475B7C4-CC92-4A3B-A383-738C03143507}" presName="circle3" presStyleLbl="node1" presStyleIdx="2" presStyleCnt="3" custScaleX="123666"/>
      <dgm:spPr/>
      <dgm:t>
        <a:bodyPr/>
        <a:lstStyle/>
        <a:p>
          <a:endParaRPr lang="es-ES"/>
        </a:p>
      </dgm:t>
    </dgm:pt>
    <dgm:pt modelId="{17C76BB2-1A8D-495E-94FE-8A309D1D24C9}" type="pres">
      <dgm:prSet presAssocID="{3475B7C4-CC92-4A3B-A383-738C0314350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A9FB70-998A-4FD9-AC02-61D4FE11EE62}" type="presOf" srcId="{3475B7C4-CC92-4A3B-A383-738C03143507}" destId="{9D28744D-1EBF-4CEC-A1A2-BE8266F6797E}" srcOrd="0" destOrd="0" presId="urn:microsoft.com/office/officeart/2005/8/layout/venn2"/>
    <dgm:cxn modelId="{7B93A3A5-AC59-45DE-938F-51B9AE9C795E}" srcId="{3475B7C4-CC92-4A3B-A383-738C03143507}" destId="{1871F696-E3DF-44B2-BA00-0609A9F1351C}" srcOrd="0" destOrd="0" parTransId="{78D28B5C-9585-4C55-A670-4E7BBEB16DD3}" sibTransId="{6563B74B-09C1-48E2-8D4F-6BBEC449618C}"/>
    <dgm:cxn modelId="{1DC61A90-8CF0-47E1-BDED-30DECFC0D2D2}" type="presOf" srcId="{E3DC8C9B-DC6B-4D17-84BD-370EA90B3DA0}" destId="{9D2B1E5A-D9DF-4AAB-BE57-7E6373D79CC4}" srcOrd="0" destOrd="0" presId="urn:microsoft.com/office/officeart/2005/8/layout/venn2"/>
    <dgm:cxn modelId="{CDA37ECB-A123-40FA-B003-CCFCD4C916E4}" type="presOf" srcId="{E3DC8C9B-DC6B-4D17-84BD-370EA90B3DA0}" destId="{A931137B-D9CD-4CD8-9157-05E6002F88B1}" srcOrd="1" destOrd="0" presId="urn:microsoft.com/office/officeart/2005/8/layout/venn2"/>
    <dgm:cxn modelId="{05FB7ED4-D7B0-48DD-804C-E1E51C590FAC}" type="presOf" srcId="{955AB024-7DD2-4889-81CC-85A1E1CCEBFB}" destId="{4E9B5F59-9C3B-49AF-8BCA-766156809C77}" srcOrd="0" destOrd="0" presId="urn:microsoft.com/office/officeart/2005/8/layout/venn2"/>
    <dgm:cxn modelId="{37FFBA50-96B6-4132-8CC1-23702E5F4A72}" srcId="{3475B7C4-CC92-4A3B-A383-738C03143507}" destId="{955AB024-7DD2-4889-81CC-85A1E1CCEBFB}" srcOrd="2" destOrd="0" parTransId="{879F8980-00F9-44C3-BC0F-7450A26B2B89}" sibTransId="{9E42BF8C-015A-40EB-9E85-59DE55E603C5}"/>
    <dgm:cxn modelId="{D965A714-33B4-4550-BDBA-2353F557C185}" srcId="{3475B7C4-CC92-4A3B-A383-738C03143507}" destId="{E3DC8C9B-DC6B-4D17-84BD-370EA90B3DA0}" srcOrd="1" destOrd="0" parTransId="{8B1304D0-44DA-427B-AF80-7B5DE5ACA604}" sibTransId="{56A380D4-EBDD-4738-ADAB-4E11387E89C7}"/>
    <dgm:cxn modelId="{0E3C04AF-D26B-426D-8B2F-1B7C7B4766C8}" type="presOf" srcId="{1871F696-E3DF-44B2-BA00-0609A9F1351C}" destId="{CF612FFD-E54E-4F55-BFD9-AAEA0BDED394}" srcOrd="0" destOrd="0" presId="urn:microsoft.com/office/officeart/2005/8/layout/venn2"/>
    <dgm:cxn modelId="{180B0C8B-4EEF-4C93-8B6C-001808466235}" type="presOf" srcId="{1871F696-E3DF-44B2-BA00-0609A9F1351C}" destId="{5F031FD7-C31A-4B40-9FDE-39DD03DDC8DF}" srcOrd="1" destOrd="0" presId="urn:microsoft.com/office/officeart/2005/8/layout/venn2"/>
    <dgm:cxn modelId="{3C066909-D64B-4EE1-B08D-DCC2DF95EFDD}" type="presOf" srcId="{955AB024-7DD2-4889-81CC-85A1E1CCEBFB}" destId="{17C76BB2-1A8D-495E-94FE-8A309D1D24C9}" srcOrd="1" destOrd="0" presId="urn:microsoft.com/office/officeart/2005/8/layout/venn2"/>
    <dgm:cxn modelId="{BC55C1CA-473F-4A65-BCCB-26AC70B3A34D}" type="presParOf" srcId="{9D28744D-1EBF-4CEC-A1A2-BE8266F6797E}" destId="{3B0E02D4-C8DF-48BE-88BC-5EE6B29A07D0}" srcOrd="0" destOrd="0" presId="urn:microsoft.com/office/officeart/2005/8/layout/venn2"/>
    <dgm:cxn modelId="{A1F576A2-EE80-43AC-8F64-6DC523FEA3A6}" type="presParOf" srcId="{3B0E02D4-C8DF-48BE-88BC-5EE6B29A07D0}" destId="{CF612FFD-E54E-4F55-BFD9-AAEA0BDED394}" srcOrd="0" destOrd="0" presId="urn:microsoft.com/office/officeart/2005/8/layout/venn2"/>
    <dgm:cxn modelId="{9654BB04-71EE-48EA-9C31-FECC896D3FBB}" type="presParOf" srcId="{3B0E02D4-C8DF-48BE-88BC-5EE6B29A07D0}" destId="{5F031FD7-C31A-4B40-9FDE-39DD03DDC8DF}" srcOrd="1" destOrd="0" presId="urn:microsoft.com/office/officeart/2005/8/layout/venn2"/>
    <dgm:cxn modelId="{76E4C83D-96D3-4977-838B-D11958A96F4B}" type="presParOf" srcId="{9D28744D-1EBF-4CEC-A1A2-BE8266F6797E}" destId="{67621F2A-5E8E-40DD-BEA0-14D64850A56F}" srcOrd="1" destOrd="0" presId="urn:microsoft.com/office/officeart/2005/8/layout/venn2"/>
    <dgm:cxn modelId="{B7AF968B-BE93-4AA2-BEFC-EA53726A8405}" type="presParOf" srcId="{67621F2A-5E8E-40DD-BEA0-14D64850A56F}" destId="{9D2B1E5A-D9DF-4AAB-BE57-7E6373D79CC4}" srcOrd="0" destOrd="0" presId="urn:microsoft.com/office/officeart/2005/8/layout/venn2"/>
    <dgm:cxn modelId="{93014093-96CF-42BA-AC4D-345FA2B659FD}" type="presParOf" srcId="{67621F2A-5E8E-40DD-BEA0-14D64850A56F}" destId="{A931137B-D9CD-4CD8-9157-05E6002F88B1}" srcOrd="1" destOrd="0" presId="urn:microsoft.com/office/officeart/2005/8/layout/venn2"/>
    <dgm:cxn modelId="{57941576-3B47-4583-B992-D3B228128C92}" type="presParOf" srcId="{9D28744D-1EBF-4CEC-A1A2-BE8266F6797E}" destId="{D1AC41AA-5C5F-4FB1-AC99-ECA717479915}" srcOrd="2" destOrd="0" presId="urn:microsoft.com/office/officeart/2005/8/layout/venn2"/>
    <dgm:cxn modelId="{067CC840-C099-4A7F-9533-F274D46C638F}" type="presParOf" srcId="{D1AC41AA-5C5F-4FB1-AC99-ECA717479915}" destId="{4E9B5F59-9C3B-49AF-8BCA-766156809C77}" srcOrd="0" destOrd="0" presId="urn:microsoft.com/office/officeart/2005/8/layout/venn2"/>
    <dgm:cxn modelId="{9381A9DD-BD40-492A-8A13-CA9B02103F5A}" type="presParOf" srcId="{D1AC41AA-5C5F-4FB1-AC99-ECA717479915}" destId="{17C76BB2-1A8D-495E-94FE-8A309D1D24C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42780-EFF8-43C4-AF16-F5E09880BE9A}" type="doc">
      <dgm:prSet loTypeId="urn:microsoft.com/office/officeart/2005/8/layout/bList2" loCatId="list" qsTypeId="urn:microsoft.com/office/officeart/2005/8/quickstyle/simple5" qsCatId="simple" csTypeId="urn:microsoft.com/office/officeart/2005/8/colors/accent2_2" csCatId="accent2" phldr="1"/>
      <dgm:spPr/>
    </dgm:pt>
    <dgm:pt modelId="{B00BF15E-FD21-4C86-A905-C10C4E04121A}">
      <dgm:prSet phldrT="[Texto]"/>
      <dgm:spPr/>
      <dgm:t>
        <a:bodyPr/>
        <a:lstStyle/>
        <a:p>
          <a:r>
            <a:rPr lang="es-ES" dirty="0" smtClean="0"/>
            <a:t>SUNROOFS</a:t>
          </a:r>
          <a:endParaRPr lang="es-ES" dirty="0"/>
        </a:p>
      </dgm:t>
    </dgm:pt>
    <dgm:pt modelId="{466B586E-BFE5-4266-8617-E56BCA17CE22}" type="parTrans" cxnId="{11C72EE9-74CD-4952-BA0B-6FA8E17DFF75}">
      <dgm:prSet/>
      <dgm:spPr/>
      <dgm:t>
        <a:bodyPr/>
        <a:lstStyle/>
        <a:p>
          <a:endParaRPr lang="es-ES"/>
        </a:p>
      </dgm:t>
    </dgm:pt>
    <dgm:pt modelId="{0BB7800B-E17C-4761-A931-2A84FFA5E3B8}" type="sibTrans" cxnId="{11C72EE9-74CD-4952-BA0B-6FA8E17DFF75}">
      <dgm:prSet/>
      <dgm:spPr/>
      <dgm:t>
        <a:bodyPr/>
        <a:lstStyle/>
        <a:p>
          <a:endParaRPr lang="es-ES"/>
        </a:p>
      </dgm:t>
    </dgm:pt>
    <dgm:pt modelId="{CC944A97-A712-4C4A-873B-E2E53A021C33}">
      <dgm:prSet phldrT="[Texto]"/>
      <dgm:spPr/>
      <dgm:t>
        <a:bodyPr/>
        <a:lstStyle/>
        <a:p>
          <a:r>
            <a:rPr lang="es-ES" dirty="0" smtClean="0"/>
            <a:t>BIOMASS</a:t>
          </a:r>
          <a:endParaRPr lang="es-ES" dirty="0"/>
        </a:p>
      </dgm:t>
    </dgm:pt>
    <dgm:pt modelId="{7EA4DAB5-9E4A-4EB1-88A3-C7FDDB90ECF5}" type="parTrans" cxnId="{C510EDBD-064E-4A7D-B063-7DE6539DC4BE}">
      <dgm:prSet/>
      <dgm:spPr/>
      <dgm:t>
        <a:bodyPr/>
        <a:lstStyle/>
        <a:p>
          <a:endParaRPr lang="es-ES"/>
        </a:p>
      </dgm:t>
    </dgm:pt>
    <dgm:pt modelId="{0E41E253-D9DE-440D-AE55-B179C384AA33}" type="sibTrans" cxnId="{C510EDBD-064E-4A7D-B063-7DE6539DC4BE}">
      <dgm:prSet/>
      <dgm:spPr/>
      <dgm:t>
        <a:bodyPr/>
        <a:lstStyle/>
        <a:p>
          <a:endParaRPr lang="es-ES"/>
        </a:p>
      </dgm:t>
    </dgm:pt>
    <dgm:pt modelId="{3F437BD5-3143-4E98-A0AE-087D9F5A92CC}">
      <dgm:prSet phldrT="[Texto]"/>
      <dgm:spPr/>
      <dgm:t>
        <a:bodyPr/>
        <a:lstStyle/>
        <a:p>
          <a:r>
            <a:rPr lang="es-ES" dirty="0" smtClean="0"/>
            <a:t>ENERGY CROPS CULTIVATION</a:t>
          </a:r>
          <a:endParaRPr lang="es-ES" dirty="0"/>
        </a:p>
      </dgm:t>
    </dgm:pt>
    <dgm:pt modelId="{6E235512-0483-41E7-9BBF-86D8FA78401E}" type="parTrans" cxnId="{A7AAB774-306F-4800-98EE-3531E414C56A}">
      <dgm:prSet/>
      <dgm:spPr/>
      <dgm:t>
        <a:bodyPr/>
        <a:lstStyle/>
        <a:p>
          <a:endParaRPr lang="es-ES"/>
        </a:p>
      </dgm:t>
    </dgm:pt>
    <dgm:pt modelId="{1FD9D78E-3798-4096-8278-757CDA1C78CD}" type="sibTrans" cxnId="{A7AAB774-306F-4800-98EE-3531E414C56A}">
      <dgm:prSet/>
      <dgm:spPr/>
      <dgm:t>
        <a:bodyPr/>
        <a:lstStyle/>
        <a:p>
          <a:endParaRPr lang="es-ES"/>
        </a:p>
      </dgm:t>
    </dgm:pt>
    <dgm:pt modelId="{A622CF99-0428-4C3D-94B2-5529A807AFBD}">
      <dgm:prSet custT="1"/>
      <dgm:spPr/>
      <dgm:t>
        <a:bodyPr/>
        <a:lstStyle/>
        <a:p>
          <a:r>
            <a:rPr lang="es-ES" sz="3200" dirty="0" err="1" smtClean="0"/>
            <a:t>Electricity</a:t>
          </a:r>
          <a:r>
            <a:rPr lang="es-ES" sz="3200" dirty="0" smtClean="0"/>
            <a:t> </a:t>
          </a:r>
          <a:r>
            <a:rPr lang="es-ES" sz="3200" dirty="0" err="1" smtClean="0"/>
            <a:t>production</a:t>
          </a:r>
          <a:endParaRPr lang="es-ES" sz="3200" dirty="0"/>
        </a:p>
      </dgm:t>
    </dgm:pt>
    <dgm:pt modelId="{6D34E82A-70CC-42D1-B3A7-3113D899AE50}" type="parTrans" cxnId="{E1B4A50C-D58F-427D-BCEE-A2C711758503}">
      <dgm:prSet/>
      <dgm:spPr/>
      <dgm:t>
        <a:bodyPr/>
        <a:lstStyle/>
        <a:p>
          <a:endParaRPr lang="es-ES"/>
        </a:p>
      </dgm:t>
    </dgm:pt>
    <dgm:pt modelId="{DD5F54A4-182E-4797-94FB-8D0855A8937E}" type="sibTrans" cxnId="{E1B4A50C-D58F-427D-BCEE-A2C711758503}">
      <dgm:prSet/>
      <dgm:spPr/>
      <dgm:t>
        <a:bodyPr/>
        <a:lstStyle/>
        <a:p>
          <a:endParaRPr lang="es-ES"/>
        </a:p>
      </dgm:t>
    </dgm:pt>
    <dgm:pt modelId="{9235FBF4-1856-4926-BD7E-C26EDF766819}">
      <dgm:prSet custT="1"/>
      <dgm:spPr/>
      <dgm:t>
        <a:bodyPr/>
        <a:lstStyle/>
        <a:p>
          <a:r>
            <a:rPr lang="es-ES" sz="3200" dirty="0" smtClean="0"/>
            <a:t>40 </a:t>
          </a:r>
          <a:r>
            <a:rPr lang="es-ES" sz="3200" dirty="0" err="1" smtClean="0"/>
            <a:t>kWp</a:t>
          </a:r>
          <a:endParaRPr lang="es-ES" sz="3200" dirty="0"/>
        </a:p>
      </dgm:t>
    </dgm:pt>
    <dgm:pt modelId="{F6A4E397-345E-41DB-B5A7-1E2A35B9E3FD}" type="parTrans" cxnId="{47222C93-E1DC-4FB4-AC3C-BF0A7FDDEF2A}">
      <dgm:prSet/>
      <dgm:spPr/>
      <dgm:t>
        <a:bodyPr/>
        <a:lstStyle/>
        <a:p>
          <a:endParaRPr lang="es-ES"/>
        </a:p>
      </dgm:t>
    </dgm:pt>
    <dgm:pt modelId="{EC38434E-4610-4BB2-8DC2-1CA07AE11844}" type="sibTrans" cxnId="{47222C93-E1DC-4FB4-AC3C-BF0A7FDDEF2A}">
      <dgm:prSet/>
      <dgm:spPr/>
      <dgm:t>
        <a:bodyPr/>
        <a:lstStyle/>
        <a:p>
          <a:endParaRPr lang="es-ES"/>
        </a:p>
      </dgm:t>
    </dgm:pt>
    <dgm:pt modelId="{4E996688-605A-4290-B49F-BCEE8016F065}">
      <dgm:prSet custT="1"/>
      <dgm:spPr/>
      <dgm:t>
        <a:bodyPr/>
        <a:lstStyle/>
        <a:p>
          <a:r>
            <a:rPr lang="es-ES" sz="2800" dirty="0" err="1" smtClean="0"/>
            <a:t>Almond</a:t>
          </a:r>
          <a:r>
            <a:rPr lang="es-ES" sz="2800" dirty="0" smtClean="0"/>
            <a:t> </a:t>
          </a:r>
          <a:r>
            <a:rPr lang="es-ES" sz="2800" dirty="0" err="1" smtClean="0"/>
            <a:t>shells</a:t>
          </a:r>
          <a:r>
            <a:rPr lang="es-ES" sz="2800" dirty="0" smtClean="0"/>
            <a:t> </a:t>
          </a:r>
          <a:r>
            <a:rPr lang="es-ES" sz="2800" dirty="0" err="1" smtClean="0"/>
            <a:t>used</a:t>
          </a:r>
          <a:r>
            <a:rPr lang="es-ES" sz="2800" dirty="0" smtClean="0"/>
            <a:t> as a fuel </a:t>
          </a:r>
          <a:r>
            <a:rPr lang="es-ES" sz="2800" dirty="0" err="1" smtClean="0"/>
            <a:t>for</a:t>
          </a:r>
          <a:r>
            <a:rPr lang="es-ES" sz="2800" dirty="0" smtClean="0"/>
            <a:t> </a:t>
          </a:r>
          <a:r>
            <a:rPr lang="es-ES" sz="2800" dirty="0" err="1" smtClean="0"/>
            <a:t>boilers</a:t>
          </a:r>
          <a:endParaRPr lang="es-ES" sz="2800" dirty="0"/>
        </a:p>
      </dgm:t>
    </dgm:pt>
    <dgm:pt modelId="{52E29334-29CD-414E-A00E-5AEB129DAE63}" type="parTrans" cxnId="{8B7A9A72-416A-4328-93C6-F6BB1F1C6223}">
      <dgm:prSet/>
      <dgm:spPr/>
      <dgm:t>
        <a:bodyPr/>
        <a:lstStyle/>
        <a:p>
          <a:endParaRPr lang="es-ES"/>
        </a:p>
      </dgm:t>
    </dgm:pt>
    <dgm:pt modelId="{CB538F66-B538-4E6C-A7C7-D359F0E77C69}" type="sibTrans" cxnId="{8B7A9A72-416A-4328-93C6-F6BB1F1C6223}">
      <dgm:prSet/>
      <dgm:spPr/>
      <dgm:t>
        <a:bodyPr/>
        <a:lstStyle/>
        <a:p>
          <a:endParaRPr lang="es-ES"/>
        </a:p>
      </dgm:t>
    </dgm:pt>
    <dgm:pt modelId="{A9B43345-B012-41E6-A190-45E74DBDC426}">
      <dgm:prSet custT="1"/>
      <dgm:spPr/>
      <dgm:t>
        <a:bodyPr/>
        <a:lstStyle/>
        <a:p>
          <a:r>
            <a:rPr lang="es-ES" sz="2400" dirty="0" smtClean="0"/>
            <a:t>Test (4 </a:t>
          </a:r>
          <a:r>
            <a:rPr lang="es-ES" sz="2400" dirty="0" err="1" smtClean="0"/>
            <a:t>years</a:t>
          </a:r>
          <a:r>
            <a:rPr lang="es-ES" sz="2400" dirty="0" smtClean="0"/>
            <a:t>) </a:t>
          </a:r>
          <a:r>
            <a:rPr lang="es-ES" sz="2400" dirty="0" err="1" smtClean="0"/>
            <a:t>on</a:t>
          </a:r>
          <a:r>
            <a:rPr lang="es-ES" sz="2400" dirty="0" smtClean="0"/>
            <a:t> </a:t>
          </a:r>
          <a:r>
            <a:rPr lang="es-ES" sz="2400" dirty="0" err="1" smtClean="0"/>
            <a:t>the</a:t>
          </a:r>
          <a:r>
            <a:rPr lang="es-ES" sz="2400" dirty="0" smtClean="0"/>
            <a:t> </a:t>
          </a:r>
          <a:r>
            <a:rPr lang="es-ES" sz="2400" dirty="0" err="1" smtClean="0"/>
            <a:t>potential</a:t>
          </a:r>
          <a:r>
            <a:rPr lang="es-ES" sz="2400" dirty="0" smtClean="0"/>
            <a:t> borne </a:t>
          </a:r>
          <a:r>
            <a:rPr lang="es-ES" sz="2400" dirty="0" err="1" smtClean="0"/>
            <a:t>by</a:t>
          </a:r>
          <a:r>
            <a:rPr lang="es-ES" sz="2400" dirty="0" smtClean="0"/>
            <a:t> </a:t>
          </a:r>
          <a:r>
            <a:rPr lang="es-ES" sz="2400" dirty="0" err="1" smtClean="0"/>
            <a:t>energy</a:t>
          </a:r>
          <a:r>
            <a:rPr lang="es-ES" sz="2400" dirty="0" smtClean="0"/>
            <a:t> </a:t>
          </a:r>
          <a:r>
            <a:rPr lang="es-ES" sz="2400" dirty="0" err="1" smtClean="0"/>
            <a:t>crops</a:t>
          </a:r>
          <a:r>
            <a:rPr lang="es-ES" sz="2400" dirty="0" smtClean="0"/>
            <a:t> </a:t>
          </a:r>
          <a:r>
            <a:rPr lang="es-ES" sz="2400" dirty="0" err="1" smtClean="0"/>
            <a:t>cultivation</a:t>
          </a:r>
          <a:endParaRPr lang="es-ES" sz="2400" dirty="0"/>
        </a:p>
      </dgm:t>
    </dgm:pt>
    <dgm:pt modelId="{9BEB3FC0-6618-4D4E-ACEB-9FD7D41B1F44}" type="parTrans" cxnId="{2E2153C1-CFC6-443A-BA55-BE6C1F73C19F}">
      <dgm:prSet/>
      <dgm:spPr/>
      <dgm:t>
        <a:bodyPr/>
        <a:lstStyle/>
        <a:p>
          <a:endParaRPr lang="es-ES"/>
        </a:p>
      </dgm:t>
    </dgm:pt>
    <dgm:pt modelId="{A8CFF68E-4E1E-4DBA-8737-349D727F244B}" type="sibTrans" cxnId="{2E2153C1-CFC6-443A-BA55-BE6C1F73C19F}">
      <dgm:prSet/>
      <dgm:spPr/>
      <dgm:t>
        <a:bodyPr/>
        <a:lstStyle/>
        <a:p>
          <a:endParaRPr lang="es-ES"/>
        </a:p>
      </dgm:t>
    </dgm:pt>
    <dgm:pt modelId="{DC2F51D3-8A2B-4EC3-A2AC-92A68277F850}" type="pres">
      <dgm:prSet presAssocID="{6E642780-EFF8-43C4-AF16-F5E09880BE9A}" presName="diagram" presStyleCnt="0">
        <dgm:presLayoutVars>
          <dgm:dir/>
          <dgm:animLvl val="lvl"/>
          <dgm:resizeHandles val="exact"/>
        </dgm:presLayoutVars>
      </dgm:prSet>
      <dgm:spPr/>
    </dgm:pt>
    <dgm:pt modelId="{D2254593-8980-447F-A4B7-D7964592C154}" type="pres">
      <dgm:prSet presAssocID="{B00BF15E-FD21-4C86-A905-C10C4E04121A}" presName="compNode" presStyleCnt="0"/>
      <dgm:spPr/>
    </dgm:pt>
    <dgm:pt modelId="{FD071453-B3D3-4021-88FF-21BD180C6BE4}" type="pres">
      <dgm:prSet presAssocID="{B00BF15E-FD21-4C86-A905-C10C4E04121A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59032-A191-4059-A5D2-A335F2222EE1}" type="pres">
      <dgm:prSet presAssocID="{B00BF15E-FD21-4C86-A905-C10C4E0412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4E8FA7-1051-4F91-BD54-9B42F3177827}" type="pres">
      <dgm:prSet presAssocID="{B00BF15E-FD21-4C86-A905-C10C4E04121A}" presName="parentRect" presStyleLbl="alignNode1" presStyleIdx="0" presStyleCnt="3"/>
      <dgm:spPr/>
      <dgm:t>
        <a:bodyPr/>
        <a:lstStyle/>
        <a:p>
          <a:endParaRPr lang="en-GB"/>
        </a:p>
      </dgm:t>
    </dgm:pt>
    <dgm:pt modelId="{0C6A1779-1C43-4E50-8388-E09E162670D5}" type="pres">
      <dgm:prSet presAssocID="{B00BF15E-FD21-4C86-A905-C10C4E04121A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BAFD424-543C-4EB8-9EF4-3F14DB023248}" type="pres">
      <dgm:prSet presAssocID="{0BB7800B-E17C-4761-A931-2A84FFA5E3B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21C2DFA-2413-463F-B30F-930D628A14F6}" type="pres">
      <dgm:prSet presAssocID="{CC944A97-A712-4C4A-873B-E2E53A021C33}" presName="compNode" presStyleCnt="0"/>
      <dgm:spPr/>
    </dgm:pt>
    <dgm:pt modelId="{49317FD6-FE9C-4F05-9E3D-A0787D3F6BE1}" type="pres">
      <dgm:prSet presAssocID="{CC944A97-A712-4C4A-873B-E2E53A021C33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42DB4D-9071-44C8-977B-BA3C88A0BF92}" type="pres">
      <dgm:prSet presAssocID="{CC944A97-A712-4C4A-873B-E2E53A021C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662AE-77F9-4D21-BB33-8514C89C3D90}" type="pres">
      <dgm:prSet presAssocID="{CC944A97-A712-4C4A-873B-E2E53A021C33}" presName="parentRect" presStyleLbl="alignNode1" presStyleIdx="1" presStyleCnt="3"/>
      <dgm:spPr/>
      <dgm:t>
        <a:bodyPr/>
        <a:lstStyle/>
        <a:p>
          <a:endParaRPr lang="en-GB"/>
        </a:p>
      </dgm:t>
    </dgm:pt>
    <dgm:pt modelId="{0ED6D75B-FB33-494A-BEDB-0C6B733B7601}" type="pres">
      <dgm:prSet presAssocID="{CC944A97-A712-4C4A-873B-E2E53A021C33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7CCDC06-D328-423D-9473-A897DFFB67DC}" type="pres">
      <dgm:prSet presAssocID="{0E41E253-D9DE-440D-AE55-B179C384AA3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280F5F2-E71C-4C04-A8BC-4CBFEEBE6D66}" type="pres">
      <dgm:prSet presAssocID="{3F437BD5-3143-4E98-A0AE-087D9F5A92CC}" presName="compNode" presStyleCnt="0"/>
      <dgm:spPr/>
    </dgm:pt>
    <dgm:pt modelId="{B3DE003D-120B-48EA-AC0B-885D55230E04}" type="pres">
      <dgm:prSet presAssocID="{3F437BD5-3143-4E98-A0AE-087D9F5A92CC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1E0ADE-80C2-41C1-9F92-7641BC7884B4}" type="pres">
      <dgm:prSet presAssocID="{3F437BD5-3143-4E98-A0AE-087D9F5A92C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497A3-BDB1-4EAA-92F7-889738D26F8E}" type="pres">
      <dgm:prSet presAssocID="{3F437BD5-3143-4E98-A0AE-087D9F5A92CC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75AEF1FD-46DD-4D74-A803-679FF9CDCC19}" type="pres">
      <dgm:prSet presAssocID="{3F437BD5-3143-4E98-A0AE-087D9F5A92CC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AD85CF6B-CA7D-4943-B9D2-66C7774D8004}" type="presOf" srcId="{3F437BD5-3143-4E98-A0AE-087D9F5A92CC}" destId="{2E1497A3-BDB1-4EAA-92F7-889738D26F8E}" srcOrd="1" destOrd="0" presId="urn:microsoft.com/office/officeart/2005/8/layout/bList2"/>
    <dgm:cxn modelId="{6BD3F39D-948A-44F3-83E6-DE05732DD6EB}" type="presOf" srcId="{B00BF15E-FD21-4C86-A905-C10C4E04121A}" destId="{D4359032-A191-4059-A5D2-A335F2222EE1}" srcOrd="0" destOrd="0" presId="urn:microsoft.com/office/officeart/2005/8/layout/bList2"/>
    <dgm:cxn modelId="{B0D0CCAB-90BF-4A37-A133-2B65A65B2593}" type="presOf" srcId="{A9B43345-B012-41E6-A190-45E74DBDC426}" destId="{B3DE003D-120B-48EA-AC0B-885D55230E04}" srcOrd="0" destOrd="0" presId="urn:microsoft.com/office/officeart/2005/8/layout/bList2"/>
    <dgm:cxn modelId="{2E2153C1-CFC6-443A-BA55-BE6C1F73C19F}" srcId="{3F437BD5-3143-4E98-A0AE-087D9F5A92CC}" destId="{A9B43345-B012-41E6-A190-45E74DBDC426}" srcOrd="0" destOrd="0" parTransId="{9BEB3FC0-6618-4D4E-ACEB-9FD7D41B1F44}" sibTransId="{A8CFF68E-4E1E-4DBA-8737-349D727F244B}"/>
    <dgm:cxn modelId="{1A22B68E-8ECB-42DC-A34A-89F93DC93B78}" type="presOf" srcId="{4E996688-605A-4290-B49F-BCEE8016F065}" destId="{49317FD6-FE9C-4F05-9E3D-A0787D3F6BE1}" srcOrd="0" destOrd="0" presId="urn:microsoft.com/office/officeart/2005/8/layout/bList2"/>
    <dgm:cxn modelId="{C510EDBD-064E-4A7D-B063-7DE6539DC4BE}" srcId="{6E642780-EFF8-43C4-AF16-F5E09880BE9A}" destId="{CC944A97-A712-4C4A-873B-E2E53A021C33}" srcOrd="1" destOrd="0" parTransId="{7EA4DAB5-9E4A-4EB1-88A3-C7FDDB90ECF5}" sibTransId="{0E41E253-D9DE-440D-AE55-B179C384AA33}"/>
    <dgm:cxn modelId="{BB491537-D7EB-4C85-8D05-3D21D71A04DE}" type="presOf" srcId="{3F437BD5-3143-4E98-A0AE-087D9F5A92CC}" destId="{D51E0ADE-80C2-41C1-9F92-7641BC7884B4}" srcOrd="0" destOrd="0" presId="urn:microsoft.com/office/officeart/2005/8/layout/bList2"/>
    <dgm:cxn modelId="{47222C93-E1DC-4FB4-AC3C-BF0A7FDDEF2A}" srcId="{B00BF15E-FD21-4C86-A905-C10C4E04121A}" destId="{9235FBF4-1856-4926-BD7E-C26EDF766819}" srcOrd="1" destOrd="0" parTransId="{F6A4E397-345E-41DB-B5A7-1E2A35B9E3FD}" sibTransId="{EC38434E-4610-4BB2-8DC2-1CA07AE11844}"/>
    <dgm:cxn modelId="{E1B4A50C-D58F-427D-BCEE-A2C711758503}" srcId="{B00BF15E-FD21-4C86-A905-C10C4E04121A}" destId="{A622CF99-0428-4C3D-94B2-5529A807AFBD}" srcOrd="0" destOrd="0" parTransId="{6D34E82A-70CC-42D1-B3A7-3113D899AE50}" sibTransId="{DD5F54A4-182E-4797-94FB-8D0855A8937E}"/>
    <dgm:cxn modelId="{6586C3D6-A574-4C6B-A511-E36521DAAC04}" type="presOf" srcId="{0E41E253-D9DE-440D-AE55-B179C384AA33}" destId="{77CCDC06-D328-423D-9473-A897DFFB67DC}" srcOrd="0" destOrd="0" presId="urn:microsoft.com/office/officeart/2005/8/layout/bList2"/>
    <dgm:cxn modelId="{11C72EE9-74CD-4952-BA0B-6FA8E17DFF75}" srcId="{6E642780-EFF8-43C4-AF16-F5E09880BE9A}" destId="{B00BF15E-FD21-4C86-A905-C10C4E04121A}" srcOrd="0" destOrd="0" parTransId="{466B586E-BFE5-4266-8617-E56BCA17CE22}" sibTransId="{0BB7800B-E17C-4761-A931-2A84FFA5E3B8}"/>
    <dgm:cxn modelId="{A4691AF4-FF2A-47C0-A229-CD6933FFE461}" type="presOf" srcId="{CC944A97-A712-4C4A-873B-E2E53A021C33}" destId="{5742DB4D-9071-44C8-977B-BA3C88A0BF92}" srcOrd="0" destOrd="0" presId="urn:microsoft.com/office/officeart/2005/8/layout/bList2"/>
    <dgm:cxn modelId="{00BBCD53-EC28-444D-9A17-FC5C130B054F}" type="presOf" srcId="{6E642780-EFF8-43C4-AF16-F5E09880BE9A}" destId="{DC2F51D3-8A2B-4EC3-A2AC-92A68277F850}" srcOrd="0" destOrd="0" presId="urn:microsoft.com/office/officeart/2005/8/layout/bList2"/>
    <dgm:cxn modelId="{9D944798-90C5-493E-8840-22C05AF39E0E}" type="presOf" srcId="{CC944A97-A712-4C4A-873B-E2E53A021C33}" destId="{7D8662AE-77F9-4D21-BB33-8514C89C3D90}" srcOrd="1" destOrd="0" presId="urn:microsoft.com/office/officeart/2005/8/layout/bList2"/>
    <dgm:cxn modelId="{8477A786-9211-4C7B-9FCC-D9B7F025159F}" type="presOf" srcId="{0BB7800B-E17C-4761-A931-2A84FFA5E3B8}" destId="{5BAFD424-543C-4EB8-9EF4-3F14DB023248}" srcOrd="0" destOrd="0" presId="urn:microsoft.com/office/officeart/2005/8/layout/bList2"/>
    <dgm:cxn modelId="{A0397F8C-85B2-4ABA-8263-C929208DBB55}" type="presOf" srcId="{B00BF15E-FD21-4C86-A905-C10C4E04121A}" destId="{924E8FA7-1051-4F91-BD54-9B42F3177827}" srcOrd="1" destOrd="0" presId="urn:microsoft.com/office/officeart/2005/8/layout/bList2"/>
    <dgm:cxn modelId="{24ED296A-D61B-4203-BC25-C1B4BDB3D367}" type="presOf" srcId="{A622CF99-0428-4C3D-94B2-5529A807AFBD}" destId="{FD071453-B3D3-4021-88FF-21BD180C6BE4}" srcOrd="0" destOrd="0" presId="urn:microsoft.com/office/officeart/2005/8/layout/bList2"/>
    <dgm:cxn modelId="{A7AAB774-306F-4800-98EE-3531E414C56A}" srcId="{6E642780-EFF8-43C4-AF16-F5E09880BE9A}" destId="{3F437BD5-3143-4E98-A0AE-087D9F5A92CC}" srcOrd="2" destOrd="0" parTransId="{6E235512-0483-41E7-9BBF-86D8FA78401E}" sibTransId="{1FD9D78E-3798-4096-8278-757CDA1C78CD}"/>
    <dgm:cxn modelId="{DC06D082-1BA8-4F52-A3DE-53EC0B795AF7}" type="presOf" srcId="{9235FBF4-1856-4926-BD7E-C26EDF766819}" destId="{FD071453-B3D3-4021-88FF-21BD180C6BE4}" srcOrd="0" destOrd="1" presId="urn:microsoft.com/office/officeart/2005/8/layout/bList2"/>
    <dgm:cxn modelId="{8B7A9A72-416A-4328-93C6-F6BB1F1C6223}" srcId="{CC944A97-A712-4C4A-873B-E2E53A021C33}" destId="{4E996688-605A-4290-B49F-BCEE8016F065}" srcOrd="0" destOrd="0" parTransId="{52E29334-29CD-414E-A00E-5AEB129DAE63}" sibTransId="{CB538F66-B538-4E6C-A7C7-D359F0E77C69}"/>
    <dgm:cxn modelId="{CE97DA9D-81C8-4529-861E-D8E76767914A}" type="presParOf" srcId="{DC2F51D3-8A2B-4EC3-A2AC-92A68277F850}" destId="{D2254593-8980-447F-A4B7-D7964592C154}" srcOrd="0" destOrd="0" presId="urn:microsoft.com/office/officeart/2005/8/layout/bList2"/>
    <dgm:cxn modelId="{F3FE3A05-9C3F-42B1-8F6E-301D6835F4B3}" type="presParOf" srcId="{D2254593-8980-447F-A4B7-D7964592C154}" destId="{FD071453-B3D3-4021-88FF-21BD180C6BE4}" srcOrd="0" destOrd="0" presId="urn:microsoft.com/office/officeart/2005/8/layout/bList2"/>
    <dgm:cxn modelId="{75F7E3EC-B62A-4CAA-8BA4-43B5D5DFA672}" type="presParOf" srcId="{D2254593-8980-447F-A4B7-D7964592C154}" destId="{D4359032-A191-4059-A5D2-A335F2222EE1}" srcOrd="1" destOrd="0" presId="urn:microsoft.com/office/officeart/2005/8/layout/bList2"/>
    <dgm:cxn modelId="{3E7A0788-A33D-4569-B04A-714966C0D336}" type="presParOf" srcId="{D2254593-8980-447F-A4B7-D7964592C154}" destId="{924E8FA7-1051-4F91-BD54-9B42F3177827}" srcOrd="2" destOrd="0" presId="urn:microsoft.com/office/officeart/2005/8/layout/bList2"/>
    <dgm:cxn modelId="{D2382B93-CEF7-423E-8EDF-4B31AFE9386B}" type="presParOf" srcId="{D2254593-8980-447F-A4B7-D7964592C154}" destId="{0C6A1779-1C43-4E50-8388-E09E162670D5}" srcOrd="3" destOrd="0" presId="urn:microsoft.com/office/officeart/2005/8/layout/bList2"/>
    <dgm:cxn modelId="{BA750E81-0D2C-434E-AB0E-F6F64C83D1BE}" type="presParOf" srcId="{DC2F51D3-8A2B-4EC3-A2AC-92A68277F850}" destId="{5BAFD424-543C-4EB8-9EF4-3F14DB023248}" srcOrd="1" destOrd="0" presId="urn:microsoft.com/office/officeart/2005/8/layout/bList2"/>
    <dgm:cxn modelId="{7021694C-CC82-4A92-9C33-D6317F2F96E5}" type="presParOf" srcId="{DC2F51D3-8A2B-4EC3-A2AC-92A68277F850}" destId="{321C2DFA-2413-463F-B30F-930D628A14F6}" srcOrd="2" destOrd="0" presId="urn:microsoft.com/office/officeart/2005/8/layout/bList2"/>
    <dgm:cxn modelId="{AD386779-8D9A-4F24-8722-8BF850C7CEF5}" type="presParOf" srcId="{321C2DFA-2413-463F-B30F-930D628A14F6}" destId="{49317FD6-FE9C-4F05-9E3D-A0787D3F6BE1}" srcOrd="0" destOrd="0" presId="urn:microsoft.com/office/officeart/2005/8/layout/bList2"/>
    <dgm:cxn modelId="{F3303101-7F06-4ECD-A726-096CD178ABAF}" type="presParOf" srcId="{321C2DFA-2413-463F-B30F-930D628A14F6}" destId="{5742DB4D-9071-44C8-977B-BA3C88A0BF92}" srcOrd="1" destOrd="0" presId="urn:microsoft.com/office/officeart/2005/8/layout/bList2"/>
    <dgm:cxn modelId="{F3DF2437-D66E-4CB9-BCD4-A30D5771B732}" type="presParOf" srcId="{321C2DFA-2413-463F-B30F-930D628A14F6}" destId="{7D8662AE-77F9-4D21-BB33-8514C89C3D90}" srcOrd="2" destOrd="0" presId="urn:microsoft.com/office/officeart/2005/8/layout/bList2"/>
    <dgm:cxn modelId="{687FF2F2-A29D-4477-8DE6-AE5B77EF614D}" type="presParOf" srcId="{321C2DFA-2413-463F-B30F-930D628A14F6}" destId="{0ED6D75B-FB33-494A-BEDB-0C6B733B7601}" srcOrd="3" destOrd="0" presId="urn:microsoft.com/office/officeart/2005/8/layout/bList2"/>
    <dgm:cxn modelId="{DA5E9FAB-26E6-4A12-A375-59F4FA052DFB}" type="presParOf" srcId="{DC2F51D3-8A2B-4EC3-A2AC-92A68277F850}" destId="{77CCDC06-D328-423D-9473-A897DFFB67DC}" srcOrd="3" destOrd="0" presId="urn:microsoft.com/office/officeart/2005/8/layout/bList2"/>
    <dgm:cxn modelId="{1686FFAC-7E05-4296-AEAF-1802E388074B}" type="presParOf" srcId="{DC2F51D3-8A2B-4EC3-A2AC-92A68277F850}" destId="{4280F5F2-E71C-4C04-A8BC-4CBFEEBE6D66}" srcOrd="4" destOrd="0" presId="urn:microsoft.com/office/officeart/2005/8/layout/bList2"/>
    <dgm:cxn modelId="{FDCB5B2A-8F74-4BB8-8F4B-4CC355A8E207}" type="presParOf" srcId="{4280F5F2-E71C-4C04-A8BC-4CBFEEBE6D66}" destId="{B3DE003D-120B-48EA-AC0B-885D55230E04}" srcOrd="0" destOrd="0" presId="urn:microsoft.com/office/officeart/2005/8/layout/bList2"/>
    <dgm:cxn modelId="{DA068740-12D9-4F9C-9DBB-F29BE2D56435}" type="presParOf" srcId="{4280F5F2-E71C-4C04-A8BC-4CBFEEBE6D66}" destId="{D51E0ADE-80C2-41C1-9F92-7641BC7884B4}" srcOrd="1" destOrd="0" presId="urn:microsoft.com/office/officeart/2005/8/layout/bList2"/>
    <dgm:cxn modelId="{71AE0AAD-0F16-4A90-9040-813C64FCAE61}" type="presParOf" srcId="{4280F5F2-E71C-4C04-A8BC-4CBFEEBE6D66}" destId="{2E1497A3-BDB1-4EAA-92F7-889738D26F8E}" srcOrd="2" destOrd="0" presId="urn:microsoft.com/office/officeart/2005/8/layout/bList2"/>
    <dgm:cxn modelId="{149F66DD-0B2C-43A6-8EA0-E33920FA9C4C}" type="presParOf" srcId="{4280F5F2-E71C-4C04-A8BC-4CBFEEBE6D66}" destId="{75AEF1FD-46DD-4D74-A803-679FF9CDCC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12FFD-E54E-4F55-BFD9-AAEA0BDED394}">
      <dsp:nvSpPr>
        <dsp:cNvPr id="0" name=""/>
        <dsp:cNvSpPr/>
      </dsp:nvSpPr>
      <dsp:spPr>
        <a:xfrm>
          <a:off x="504058" y="0"/>
          <a:ext cx="6643287" cy="5112345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2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LEADERSHIP SHORTAGE</a:t>
          </a:r>
          <a:endParaRPr kumimoji="0" lang="es-ES" sz="22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664787" y="255617"/>
        <a:ext cx="2321829" cy="766851"/>
      </dsp:txXfrm>
    </dsp:sp>
    <dsp:sp modelId="{9D2B1E5A-D9DF-4AAB-BE57-7E6373D79CC4}">
      <dsp:nvSpPr>
        <dsp:cNvPr id="0" name=""/>
        <dsp:cNvSpPr/>
      </dsp:nvSpPr>
      <dsp:spPr>
        <a:xfrm>
          <a:off x="936109" y="1278086"/>
          <a:ext cx="5616613" cy="3834258"/>
        </a:xfrm>
        <a:prstGeom prst="ellipse">
          <a:avLst/>
        </a:prstGeom>
        <a:solidFill>
          <a:schemeClr val="accent6">
            <a:shade val="80000"/>
            <a:hueOff val="65332"/>
            <a:satOff val="1625"/>
            <a:lumOff val="10085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0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LACK OF OPPORTUNITIES</a:t>
          </a:r>
          <a:endParaRPr kumimoji="0" lang="es-ES" sz="20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435744" y="1517727"/>
        <a:ext cx="2617342" cy="718923"/>
      </dsp:txXfrm>
    </dsp:sp>
    <dsp:sp modelId="{4E9B5F59-9C3B-49AF-8BCA-766156809C77}">
      <dsp:nvSpPr>
        <dsp:cNvPr id="0" name=""/>
        <dsp:cNvSpPr/>
      </dsp:nvSpPr>
      <dsp:spPr>
        <a:xfrm>
          <a:off x="2466329" y="2556172"/>
          <a:ext cx="2556172" cy="2556172"/>
        </a:xfrm>
        <a:prstGeom prst="ellipse">
          <a:avLst/>
        </a:prstGeom>
        <a:solidFill>
          <a:srgbClr val="73739D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0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ONGOING</a:t>
          </a:r>
          <a:r>
            <a:rPr kumimoji="0" lang="es-ES" sz="23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es-ES" sz="20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INERTIA</a:t>
          </a:r>
        </a:p>
      </dsp:txBody>
      <dsp:txXfrm>
        <a:off x="2840672" y="3195215"/>
        <a:ext cx="1807486" cy="1278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12FFD-E54E-4F55-BFD9-AAEA0BDED394}">
      <dsp:nvSpPr>
        <dsp:cNvPr id="0" name=""/>
        <dsp:cNvSpPr/>
      </dsp:nvSpPr>
      <dsp:spPr>
        <a:xfrm>
          <a:off x="504058" y="0"/>
          <a:ext cx="6643287" cy="51123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«SMALL IS COOL»</a:t>
          </a:r>
        </a:p>
      </dsp:txBody>
      <dsp:txXfrm>
        <a:off x="2664787" y="255617"/>
        <a:ext cx="2321829" cy="766851"/>
      </dsp:txXfrm>
    </dsp:sp>
    <dsp:sp modelId="{9D2B1E5A-D9DF-4AAB-BE57-7E6373D79CC4}">
      <dsp:nvSpPr>
        <dsp:cNvPr id="0" name=""/>
        <dsp:cNvSpPr/>
      </dsp:nvSpPr>
      <dsp:spPr>
        <a:xfrm>
          <a:off x="860478" y="1278086"/>
          <a:ext cx="5767875" cy="38342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PECULIARITIES</a:t>
          </a:r>
        </a:p>
      </dsp:txBody>
      <dsp:txXfrm>
        <a:off x="2400501" y="1517727"/>
        <a:ext cx="2687829" cy="718923"/>
      </dsp:txXfrm>
    </dsp:sp>
    <dsp:sp modelId="{4E9B5F59-9C3B-49AF-8BCA-766156809C77}">
      <dsp:nvSpPr>
        <dsp:cNvPr id="0" name=""/>
        <dsp:cNvSpPr/>
      </dsp:nvSpPr>
      <dsp:spPr>
        <a:xfrm>
          <a:off x="2163857" y="2556172"/>
          <a:ext cx="3161116" cy="25561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23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NATURAL RESOURCES</a:t>
          </a:r>
        </a:p>
      </dsp:txBody>
      <dsp:txXfrm>
        <a:off x="2626792" y="3195215"/>
        <a:ext cx="2235246" cy="1278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52D582E-242D-432B-ADB3-AB6AA564E068}" type="datetimeFigureOut">
              <a:rPr lang="es-ES"/>
              <a:pPr/>
              <a:t>10/11/2015</a:t>
            </a:fld>
            <a:endParaRPr lang="es-E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C51D654-3496-42DB-B1C7-333F09BE3E5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47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63AB294-B626-4AEC-B175-81E52F033A8C}" type="datetimeFigureOut">
              <a:rPr lang="es-ES"/>
              <a:pPr/>
              <a:t>10/11/2015</a:t>
            </a:fld>
            <a:endParaRPr lang="es-E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1088468-0EE0-49E7-BA77-A9FA378951E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65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590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VIVER COMARCA DEL ALTO PALANCIA</a:t>
            </a:r>
          </a:p>
          <a:p>
            <a:r>
              <a:rPr lang="es-ES"/>
              <a:t>1700 HABITANTES</a:t>
            </a:r>
          </a:p>
          <a:p>
            <a:r>
              <a:rPr lang="es-ES"/>
              <a:t>A 70KM DE TERUEL, CASTELLÓN Y VALENCIA</a:t>
            </a:r>
          </a:p>
        </p:txBody>
      </p:sp>
    </p:spTree>
    <p:extLst>
      <p:ext uri="{BB962C8B-B14F-4D97-AF65-F5344CB8AC3E}">
        <p14:creationId xmlns:p14="http://schemas.microsoft.com/office/powerpoint/2010/main" val="336622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TODO ES POSIBLE SI CREEMOS LO SUFICIENTEMENTE EN ELLO Y TRABAJAMOS JUNTOS PARA LOGRARLO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08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Membership</a:t>
            </a:r>
          </a:p>
          <a:p>
            <a:r>
              <a:rPr lang="en-GB" dirty="0" smtClean="0"/>
              <a:t>Workforce</a:t>
            </a:r>
          </a:p>
          <a:p>
            <a:r>
              <a:rPr lang="en-GB" dirty="0" smtClean="0"/>
              <a:t>Sections</a:t>
            </a:r>
          </a:p>
          <a:p>
            <a:r>
              <a:rPr lang="en-GB" dirty="0" smtClean="0"/>
              <a:t>Turnover</a:t>
            </a:r>
          </a:p>
          <a:p>
            <a:r>
              <a:rPr lang="en-GB" dirty="0" smtClean="0"/>
              <a:t>Fixed</a:t>
            </a:r>
            <a:r>
              <a:rPr lang="en-GB" baseline="0" dirty="0" smtClean="0"/>
              <a:t> Assets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88468-0EE0-49E7-BA77-A9FA378951EB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93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D3E4-6C75-4E72-B81E-EA1C699E97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8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41F0-8E43-4B8E-AA71-CF9CAB983B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89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4CBEE-911C-41F9-ADDC-686F04E7E5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45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C949-FF9F-472B-AB8A-8975D5B112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F6899-E43F-434E-B316-9CB6E20717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8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40DA-BE6F-46E3-99C3-B40BC00DA3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87F6-F802-4F59-8AC1-0B11ED6BFF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5" name="Picture 5" descr="logo 25 aniversario Coo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-78209"/>
            <a:ext cx="2173287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8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6EF1-A74A-434A-9C86-E10EF8BF77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8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9531-5AFE-4BF2-80CB-0A7B6DA249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79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BF36-6068-46A3-84CE-00EF4A6E05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2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3CE6A1-7746-450D-81A0-6AEC32D00D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1" r:id="rId3"/>
    <p:sldLayoutId id="2147483774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2009 OCT LAGRIMA FINCAS 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138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6"/>
          <p:cNvSpPr>
            <a:spLocks/>
          </p:cNvSpPr>
          <p:nvPr/>
        </p:nvSpPr>
        <p:spPr bwMode="auto">
          <a:xfrm>
            <a:off x="543371" y="2852936"/>
            <a:ext cx="806107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s-E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entury Gothic" pitchFamily="34" charset="0"/>
              </a:rPr>
              <a:t>ACTION STRATEGIES FROM THE RURAL PERSPECTIVE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100359" name="Picture 7" descr="logo 25 aniversario Co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217328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2411760" y="740846"/>
            <a:ext cx="495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SEGORBE – ALTO PALANCIA       21/10/2015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0601"/>
            <a:ext cx="2036837" cy="82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95736" y="5733256"/>
            <a:ext cx="475252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atin typeface="Century Gothic" pitchFamily="34" charset="0"/>
              </a:rPr>
              <a:t>Fernando Marco</a:t>
            </a:r>
          </a:p>
          <a:p>
            <a:pPr algn="ctr"/>
            <a:endParaRPr lang="es-ES" dirty="0">
              <a:latin typeface="Century Gothic" pitchFamily="34" charset="0"/>
            </a:endParaRPr>
          </a:p>
          <a:p>
            <a:pPr algn="ctr"/>
            <a:r>
              <a:rPr lang="es-ES" dirty="0" smtClean="0">
                <a:latin typeface="Century Gothic" pitchFamily="34" charset="0"/>
              </a:rPr>
              <a:t>direccion@cooperativaviver.es</a:t>
            </a:r>
          </a:p>
        </p:txBody>
      </p:sp>
      <p:pic>
        <p:nvPicPr>
          <p:cNvPr id="8" name="Picture 2" descr="C:\leonor\IN2RURAL\LOGOS\EU flag-Erasmus+_vect_P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" y="1471058"/>
            <a:ext cx="2660824" cy="7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14655" r="2458" b="29256"/>
          <a:stretch>
            <a:fillRect/>
          </a:stretch>
        </p:blipFill>
        <p:spPr bwMode="auto">
          <a:xfrm>
            <a:off x="107950" y="2133600"/>
            <a:ext cx="885666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6697662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s-ES" sz="2800" b="1" dirty="0" smtClean="0">
                <a:latin typeface="Century Gothic" pitchFamily="34" charset="0"/>
              </a:rPr>
              <a:t>OUR STRATEGIC DOMAINS</a:t>
            </a:r>
            <a:endParaRPr lang="es-ES" sz="2400" b="1" dirty="0">
              <a:latin typeface="Century Gothic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79388" y="188913"/>
            <a:ext cx="4105275" cy="360362"/>
          </a:xfrm>
          <a:prstGeom prst="rect">
            <a:avLst/>
          </a:prstGeom>
          <a:solidFill>
            <a:srgbClr val="99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/>
            <a:r>
              <a:rPr lang="es-ES" sz="1400" b="1" dirty="0" err="1" smtClean="0">
                <a:latin typeface="Century Gothic" pitchFamily="34" charset="0"/>
              </a:rPr>
              <a:t>Strategic</a:t>
            </a:r>
            <a:r>
              <a:rPr lang="es-ES" sz="1400" b="1" dirty="0" smtClean="0">
                <a:latin typeface="Century Gothic" pitchFamily="34" charset="0"/>
              </a:rPr>
              <a:t> Plan 2014-18</a:t>
            </a:r>
            <a:endParaRPr lang="es-ES" sz="1400" b="1" dirty="0">
              <a:latin typeface="Century Gothic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435600" y="1535113"/>
            <a:ext cx="3527425" cy="10096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dist="38100" dir="18900000" algn="b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AGRICULTURE</a:t>
            </a:r>
            <a: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- To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improve</a:t>
            </a: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settlements</a:t>
            </a:r>
            <a: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- New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opportunities</a:t>
            </a:r>
            <a:endParaRPr lang="es-ES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6" name="Picture 7" descr="aceitun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276872"/>
            <a:ext cx="1187450" cy="113188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555875" y="5348288"/>
            <a:ext cx="4248150" cy="10080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38100" dir="18900000" algn="b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eaLnBrk="0" hangingPunct="0"/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DIVERSIFICATION</a:t>
            </a:r>
            <a: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-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Profitability</a:t>
            </a: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 of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the</a:t>
            </a: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Cooperative</a:t>
            </a:r>
            <a: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-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Services</a:t>
            </a: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 to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the</a:t>
            </a: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population</a:t>
            </a:r>
            <a:endParaRPr lang="es-ES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9" name="Picture 10" descr="0116_euro_630x4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72BB"/>
              </a:clrFrom>
              <a:clrTo>
                <a:srgbClr val="0072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08500"/>
            <a:ext cx="15843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07950" y="1422399"/>
            <a:ext cx="3527425" cy="114617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dist="38100" dir="18900000" algn="b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eaLnBrk="0" hangingPunct="0"/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THE MEMBER AND THE TERRITORY</a:t>
            </a:r>
            <a: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-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Member</a:t>
            </a: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  <a:t>“hooligan”</a:t>
            </a:r>
            <a:br>
              <a:rPr lang="es-ES" sz="2000" b="1" dirty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entury Gothic" pitchFamily="34" charset="0"/>
              </a:rPr>
              <a:t>- A visible </a:t>
            </a:r>
            <a:r>
              <a:rPr lang="es-ES" sz="2000" b="1" dirty="0" err="1" smtClean="0">
                <a:solidFill>
                  <a:schemeClr val="tx2"/>
                </a:solidFill>
                <a:latin typeface="Century Gothic" pitchFamily="34" charset="0"/>
              </a:rPr>
              <a:t>Cooperative</a:t>
            </a:r>
            <a:endParaRPr lang="es-ES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32" name="Picture 13" descr="so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91" y="2149624"/>
            <a:ext cx="13684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015" y="117004"/>
            <a:ext cx="6626225" cy="122376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3400" b="1" dirty="0" smtClean="0">
                <a:solidFill>
                  <a:srgbClr val="F9F9F9"/>
                </a:solidFill>
                <a:latin typeface="Century Gothic" pitchFamily="34" charset="0"/>
              </a:rPr>
              <a:t>RENEWABLE ENERGIES IN OUR COOPERATIVE</a:t>
            </a:r>
            <a:endParaRPr lang="es-ES" sz="3400" b="1" dirty="0">
              <a:solidFill>
                <a:srgbClr val="F9F9F9"/>
              </a:solidFill>
              <a:latin typeface="Century Gothic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98912475"/>
              </p:ext>
            </p:extLst>
          </p:nvPr>
        </p:nvGraphicFramePr>
        <p:xfrm>
          <a:off x="179512" y="1397000"/>
          <a:ext cx="885698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43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74" name="AutoShape 18"/>
          <p:cNvSpPr>
            <a:spLocks noChangeArrowheads="1"/>
          </p:cNvSpPr>
          <p:nvPr/>
        </p:nvSpPr>
        <p:spPr bwMode="auto">
          <a:xfrm>
            <a:off x="1069528" y="4214739"/>
            <a:ext cx="360363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1875" name="AutoShape 19"/>
          <p:cNvSpPr>
            <a:spLocks noChangeArrowheads="1"/>
          </p:cNvSpPr>
          <p:nvPr/>
        </p:nvSpPr>
        <p:spPr bwMode="auto">
          <a:xfrm>
            <a:off x="3235693" y="4600689"/>
            <a:ext cx="360363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1876" name="AutoShape 20"/>
          <p:cNvSpPr>
            <a:spLocks noChangeArrowheads="1"/>
          </p:cNvSpPr>
          <p:nvPr/>
        </p:nvSpPr>
        <p:spPr bwMode="auto">
          <a:xfrm>
            <a:off x="5430392" y="4221089"/>
            <a:ext cx="360362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1877" name="AutoShape 21"/>
          <p:cNvSpPr>
            <a:spLocks noChangeArrowheads="1"/>
          </p:cNvSpPr>
          <p:nvPr/>
        </p:nvSpPr>
        <p:spPr bwMode="auto">
          <a:xfrm>
            <a:off x="7735442" y="3933825"/>
            <a:ext cx="360362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6015" y="117004"/>
            <a:ext cx="6626225" cy="6477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3400" b="1" dirty="0" smtClean="0">
                <a:solidFill>
                  <a:srgbClr val="F9F9F9"/>
                </a:solidFill>
                <a:latin typeface="Century Gothic" pitchFamily="34" charset="0"/>
              </a:rPr>
              <a:t>PRESENT AND FUTURE</a:t>
            </a:r>
            <a:endParaRPr lang="es-ES" sz="3400" b="1" dirty="0">
              <a:solidFill>
                <a:srgbClr val="F9F9F9"/>
              </a:solidFill>
              <a:latin typeface="Century Gothic" pitchFamily="34" charset="0"/>
            </a:endParaRP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107504" y="1557263"/>
            <a:ext cx="8886825" cy="2933700"/>
            <a:chOff x="101" y="618"/>
            <a:chExt cx="5598" cy="1848"/>
          </a:xfrm>
        </p:grpSpPr>
        <p:sp>
          <p:nvSpPr>
            <p:cNvPr id="121860" name="Text Box 4"/>
            <p:cNvSpPr txBox="1">
              <a:spLocks noChangeArrowheads="1"/>
            </p:cNvSpPr>
            <p:nvPr/>
          </p:nvSpPr>
          <p:spPr bwMode="auto">
            <a:xfrm>
              <a:off x="101" y="1117"/>
              <a:ext cx="1361" cy="1175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Olive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oil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Almond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Nut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Vegetables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Agricultural</a:t>
              </a: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services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21861" name="Text Box 5"/>
            <p:cNvSpPr txBox="1">
              <a:spLocks noChangeArrowheads="1"/>
            </p:cNvSpPr>
            <p:nvPr/>
          </p:nvSpPr>
          <p:spPr bwMode="auto">
            <a:xfrm>
              <a:off x="101" y="618"/>
              <a:ext cx="1361" cy="233"/>
            </a:xfrm>
            <a:prstGeom prst="rect">
              <a:avLst/>
            </a:prstGeom>
            <a:solidFill>
              <a:srgbClr val="33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s-ES" b="1" dirty="0" smtClean="0">
                  <a:latin typeface="Century Gothic" pitchFamily="34" charset="0"/>
                  <a:cs typeface="Arial" charset="0"/>
                </a:rPr>
                <a:t>AGRICULTURE</a:t>
              </a:r>
              <a:endParaRPr lang="es-ES" b="1" dirty="0"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21862" name="Text Box 6"/>
            <p:cNvSpPr txBox="1">
              <a:spLocks noChangeArrowheads="1"/>
            </p:cNvSpPr>
            <p:nvPr/>
          </p:nvSpPr>
          <p:spPr bwMode="auto">
            <a:xfrm>
              <a:off x="1519" y="618"/>
              <a:ext cx="1361" cy="408"/>
            </a:xfrm>
            <a:prstGeom prst="rect">
              <a:avLst/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10000"/>
                </a:spcBef>
              </a:pPr>
              <a:r>
                <a:rPr lang="es-ES" b="1" dirty="0" smtClean="0">
                  <a:latin typeface="Century Gothic" pitchFamily="34" charset="0"/>
                  <a:cs typeface="Arial" charset="0"/>
                </a:rPr>
                <a:t>DIVERSIFICATION</a:t>
              </a:r>
              <a:endParaRPr lang="es-ES" b="1" dirty="0"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21863" name="Text Box 7"/>
            <p:cNvSpPr txBox="1">
              <a:spLocks noChangeArrowheads="1"/>
            </p:cNvSpPr>
            <p:nvPr/>
          </p:nvSpPr>
          <p:spPr bwMode="auto">
            <a:xfrm>
              <a:off x="2925" y="618"/>
              <a:ext cx="1361" cy="408"/>
            </a:xfrm>
            <a:prstGeom prst="rect">
              <a:avLst/>
            </a:prstGeom>
            <a:solidFill>
              <a:srgbClr val="9933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10000"/>
                </a:spcBef>
              </a:pPr>
              <a:r>
                <a:rPr lang="es-ES" b="1" dirty="0" smtClean="0">
                  <a:latin typeface="Century Gothic" pitchFamily="34" charset="0"/>
                  <a:cs typeface="Arial" charset="0"/>
                </a:rPr>
                <a:t>TERRITORY</a:t>
              </a:r>
              <a:endParaRPr lang="es-ES" b="1" dirty="0"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>
              <a:off x="4338" y="618"/>
              <a:ext cx="1361" cy="408"/>
            </a:xfrm>
            <a:prstGeom prst="rect">
              <a:avLst/>
            </a:prstGeom>
            <a:solidFill>
              <a:srgbClr val="6600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10000"/>
                </a:spcBef>
              </a:pPr>
              <a:r>
                <a:rPr lang="es-ES" b="1" dirty="0" smtClean="0">
                  <a:latin typeface="Century Gothic" pitchFamily="34" charset="0"/>
                  <a:cs typeface="Arial" charset="0"/>
                </a:rPr>
                <a:t>MEMBER</a:t>
              </a:r>
              <a:endParaRPr lang="es-ES" b="1" dirty="0"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21865" name="Text Box 9"/>
            <p:cNvSpPr txBox="1">
              <a:spLocks noChangeArrowheads="1"/>
            </p:cNvSpPr>
            <p:nvPr/>
          </p:nvSpPr>
          <p:spPr bwMode="auto">
            <a:xfrm>
              <a:off x="4332" y="1117"/>
              <a:ext cx="1361" cy="1349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Help</a:t>
              </a: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management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Telephony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Insurances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Training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Volunteer</a:t>
              </a: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contributions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21866" name="Text Box 10"/>
            <p:cNvSpPr txBox="1">
              <a:spLocks noChangeArrowheads="1"/>
            </p:cNvSpPr>
            <p:nvPr/>
          </p:nvSpPr>
          <p:spPr bwMode="auto">
            <a:xfrm>
              <a:off x="1519" y="1117"/>
              <a:ext cx="1361" cy="1349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Supply</a:t>
              </a: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store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Fuel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station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Supermarkets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Renewable</a:t>
              </a: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Energies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Olive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oil-related</a:t>
              </a: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tourism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21867" name="Text Box 11"/>
            <p:cNvSpPr txBox="1">
              <a:spLocks noChangeArrowheads="1"/>
            </p:cNvSpPr>
            <p:nvPr/>
          </p:nvSpPr>
          <p:spPr bwMode="auto">
            <a:xfrm>
              <a:off x="2925" y="1117"/>
              <a:ext cx="1361" cy="1179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Management of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other</a:t>
              </a: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entities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Inter-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cooperation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Support</a:t>
              </a:r>
              <a:r>
                <a:rPr lang="es-ES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to </a:t>
              </a:r>
              <a:r>
                <a:rPr lang="es-ES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associations</a:t>
              </a:r>
              <a:endParaRPr lang="es-ES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</p:txBody>
        </p:sp>
      </p:grpSp>
      <p:grpSp>
        <p:nvGrpSpPr>
          <p:cNvPr id="121868" name="Group 12"/>
          <p:cNvGrpSpPr>
            <a:grpSpLocks/>
          </p:cNvGrpSpPr>
          <p:nvPr/>
        </p:nvGrpSpPr>
        <p:grpSpPr bwMode="auto">
          <a:xfrm>
            <a:off x="137667" y="4589464"/>
            <a:ext cx="8955088" cy="2416177"/>
            <a:chOff x="108" y="2511"/>
            <a:chExt cx="5641" cy="1522"/>
          </a:xfrm>
        </p:grpSpPr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108" y="2701"/>
              <a:ext cx="1361" cy="1175"/>
            </a:xfrm>
            <a:prstGeom prst="rect">
              <a:avLst/>
            </a:prstGeom>
            <a:solidFill>
              <a:srgbClr val="00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Compotes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Transformation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of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dried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fruits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Aromátic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plants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Wine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…</a:t>
              </a:r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4326" y="2511"/>
              <a:ext cx="1423" cy="1349"/>
            </a:xfrm>
            <a:prstGeom prst="rect">
              <a:avLst/>
            </a:prstGeom>
            <a:solidFill>
              <a:srgbClr val="9933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Other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benefits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Participation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Dependence</a:t>
              </a:r>
              <a:endParaRPr lang="es-ES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Coop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global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member</a:t>
              </a:r>
              <a:r>
                <a:rPr lang="es-ES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for</a:t>
              </a:r>
              <a:r>
                <a:rPr lang="es-ES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all</a:t>
              </a:r>
              <a:r>
                <a:rPr lang="es-ES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practical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purposes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…</a:t>
              </a:r>
            </a:p>
          </p:txBody>
        </p:sp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1507" y="3054"/>
              <a:ext cx="1361" cy="791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Energy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services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Biomass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More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supermarkets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…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121872" name="Text Box 16"/>
            <p:cNvSpPr txBox="1">
              <a:spLocks noChangeArrowheads="1"/>
            </p:cNvSpPr>
            <p:nvPr/>
          </p:nvSpPr>
          <p:spPr bwMode="auto">
            <a:xfrm>
              <a:off x="2925" y="2701"/>
              <a:ext cx="1361" cy="1332"/>
            </a:xfrm>
            <a:prstGeom prst="rect">
              <a:avLst/>
            </a:prstGeom>
            <a:solidFill>
              <a:srgbClr val="CC33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regional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challenge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Cooperative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integration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Territory</a:t>
              </a:r>
              <a:r>
                <a:rPr lang="es-ES" b="1" dirty="0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conservation</a:t>
              </a:r>
              <a:endParaRPr lang="es-ES" b="1" dirty="0">
                <a:solidFill>
                  <a:schemeClr val="bg1"/>
                </a:solidFill>
                <a:latin typeface="Century Gothic" pitchFamily="34" charset="0"/>
                <a:cs typeface="Arial" charset="0"/>
              </a:endParaRPr>
            </a:p>
            <a:p>
              <a:pPr>
                <a:spcBef>
                  <a:spcPct val="10000"/>
                </a:spcBef>
                <a:buFontTx/>
                <a:buChar char="-"/>
              </a:pPr>
              <a:r>
                <a:rPr lang="es-ES" b="1" dirty="0">
                  <a:solidFill>
                    <a:schemeClr val="bg1"/>
                  </a:solidFill>
                  <a:latin typeface="Century Gothic" pitchFamily="34" charset="0"/>
                  <a:cs typeface="Arial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6 Imagen" descr="DSCN43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logo 25 aniversario Co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0"/>
            <a:ext cx="2173287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727" y="116632"/>
            <a:ext cx="4032225" cy="28803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s-ES" sz="5000" b="1" i="1">
              <a:latin typeface="Century Gothic" pitchFamily="34" charset="0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01625" y="404664"/>
            <a:ext cx="40383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4800" b="1" i="1" dirty="0" smtClean="0">
                <a:latin typeface="Century Gothic" pitchFamily="34" charset="0"/>
              </a:rPr>
              <a:t>“</a:t>
            </a:r>
            <a:r>
              <a:rPr lang="en-GB" sz="4800" b="1" i="1" dirty="0" smtClean="0">
                <a:latin typeface="Century Gothic" pitchFamily="34" charset="0"/>
              </a:rPr>
              <a:t>Today </a:t>
            </a:r>
            <a:r>
              <a:rPr lang="en-GB" sz="4800" b="1" i="1" dirty="0">
                <a:latin typeface="Century Gothic" pitchFamily="34" charset="0"/>
              </a:rPr>
              <a:t>is the first day of the future</a:t>
            </a:r>
            <a:r>
              <a:rPr lang="es-ES" sz="4800" b="1" i="1" dirty="0" smtClean="0">
                <a:latin typeface="Century Gothic" pitchFamily="34" charset="0"/>
              </a:rPr>
              <a:t>”</a:t>
            </a:r>
            <a:endParaRPr lang="es-ES" sz="4800" b="1" i="1" dirty="0"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508104" y="5805264"/>
            <a:ext cx="3456384" cy="57606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671552" y="5909939"/>
            <a:ext cx="3221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www.cooperativaviver.es</a:t>
            </a:r>
          </a:p>
        </p:txBody>
      </p:sp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" y="5789960"/>
            <a:ext cx="4176241" cy="6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MAPA%20GEN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1700808"/>
            <a:ext cx="564991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6" descr="400px-mapa_del_alto_palancia-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4" y="3384376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362" y="116557"/>
            <a:ext cx="6192838" cy="792163"/>
          </a:xfrm>
          <a:prstGeom prst="rect">
            <a:avLst/>
          </a:prstGeom>
          <a:solidFill>
            <a:srgbClr val="008000"/>
          </a:solidFill>
          <a:ln w="9525" cap="rnd">
            <a:noFill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ES" sz="3200" b="1" dirty="0" smtClean="0">
                <a:ln>
                  <a:noFill/>
                </a:ln>
                <a:effectLst/>
                <a:latin typeface="Century Gothic" pitchFamily="34" charset="0"/>
              </a:rPr>
              <a:t>HERE WE ARE…</a:t>
            </a:r>
          </a:p>
        </p:txBody>
      </p:sp>
      <p:pic>
        <p:nvPicPr>
          <p:cNvPr id="101379" name="Picture 5" descr="localitzacic3b3_de_lalt_palc3a0ncia_respecte_del_pac3ads_valencic3a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71" y="869057"/>
            <a:ext cx="16954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292080" y="4874384"/>
            <a:ext cx="3456101" cy="193899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7000">
                <a:schemeClr val="accent1">
                  <a:tint val="44500"/>
                  <a:satMod val="160000"/>
                  <a:alpha val="4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26.000 </a:t>
            </a:r>
          </a:p>
          <a:p>
            <a:pPr algn="ctr"/>
            <a:r>
              <a:rPr lang="es-E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Citizens</a:t>
            </a: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of </a:t>
            </a:r>
            <a:r>
              <a:rPr lang="es-E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Worlds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25 aniversario Co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0"/>
            <a:ext cx="2173287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45307"/>
              </p:ext>
            </p:extLst>
          </p:nvPr>
        </p:nvGraphicFramePr>
        <p:xfrm>
          <a:off x="600596" y="1700802"/>
          <a:ext cx="3467348" cy="4464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0822"/>
                <a:gridCol w="986526"/>
              </a:tblGrid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Segorbe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9.267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Villa de Altura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4.008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Viver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1.754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Jérica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1.642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Soneja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1.476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Castellnovo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1.080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Navajas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733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Caudiel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724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Geldo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702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Sot de Ferrer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471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Bejís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452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Chóvar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354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461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Azuébar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343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4455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err="1">
                          <a:effectLst/>
                        </a:rPr>
                        <a:t>Algimia</a:t>
                      </a:r>
                      <a:r>
                        <a:rPr lang="es-ES" sz="1800" u="none" strike="noStrike" dirty="0">
                          <a:effectLst/>
                        </a:rPr>
                        <a:t> de </a:t>
                      </a:r>
                      <a:r>
                        <a:rPr lang="es-ES" sz="1800" u="none" strike="noStrike" dirty="0" err="1">
                          <a:effectLst/>
                        </a:rPr>
                        <a:t>Almonacid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 dirty="0">
                          <a:effectLst/>
                        </a:rPr>
                        <a:t>321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59717"/>
              </p:ext>
            </p:extLst>
          </p:nvPr>
        </p:nvGraphicFramePr>
        <p:xfrm>
          <a:off x="4849068" y="1700812"/>
          <a:ext cx="3395340" cy="4126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302"/>
                <a:gridCol w="966038"/>
              </a:tblGrid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El Toro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309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Teresa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303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Vall de Almonacid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275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Almedíjar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306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err="1">
                          <a:effectLst/>
                        </a:rPr>
                        <a:t>Torás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 dirty="0">
                          <a:effectLst/>
                        </a:rPr>
                        <a:t>250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err="1">
                          <a:effectLst/>
                        </a:rPr>
                        <a:t>Gaibiel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213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Benafer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179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Barracas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179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Pina de Montalgrao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151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Matet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125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Sacañet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100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Pavías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>
                          <a:effectLst/>
                        </a:rPr>
                        <a:t>57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7431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Higueras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u="none" strike="noStrike" dirty="0">
                          <a:effectLst/>
                        </a:rPr>
                        <a:t>54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9362" y="116557"/>
            <a:ext cx="6192838" cy="792163"/>
          </a:xfrm>
          <a:solidFill>
            <a:srgbClr val="008000"/>
          </a:solidFill>
          <a:ln w="9525"/>
          <a:effectLst>
            <a:outerShdw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s-ES" sz="3200" b="1" dirty="0" smtClean="0">
                <a:ln>
                  <a:noFill/>
                </a:ln>
                <a:effectLst/>
                <a:latin typeface="Century Gothic" pitchFamily="34" charset="0"/>
              </a:rPr>
              <a:t>OUR POPULATION</a:t>
            </a:r>
          </a:p>
        </p:txBody>
      </p:sp>
    </p:spTree>
    <p:extLst>
      <p:ext uri="{BB962C8B-B14F-4D97-AF65-F5344CB8AC3E}">
        <p14:creationId xmlns:p14="http://schemas.microsoft.com/office/powerpoint/2010/main" val="9440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 descr="20141011_1043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74172440"/>
              </p:ext>
            </p:extLst>
          </p:nvPr>
        </p:nvGraphicFramePr>
        <p:xfrm>
          <a:off x="1047230" y="1383159"/>
          <a:ext cx="7488832" cy="511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354" y="116557"/>
            <a:ext cx="6192838" cy="1080195"/>
          </a:xfrm>
          <a:solidFill>
            <a:srgbClr val="008000"/>
          </a:solidFill>
          <a:ln w="9525"/>
          <a:effectLst>
            <a:outerShdw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s-ES" sz="3200" b="1" dirty="0" smtClean="0">
                <a:ln>
                  <a:noFill/>
                </a:ln>
                <a:effectLst/>
                <a:latin typeface="Century Gothic" pitchFamily="34" charset="0"/>
              </a:rPr>
              <a:t>RURAL ENVIRONMENT ISSUES</a:t>
            </a:r>
          </a:p>
        </p:txBody>
      </p:sp>
      <p:pic>
        <p:nvPicPr>
          <p:cNvPr id="141316" name="Picture 4" descr="logo 25 aniversario Coo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-171450"/>
            <a:ext cx="2173287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 descr="20141011_1043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2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90734176"/>
              </p:ext>
            </p:extLst>
          </p:nvPr>
        </p:nvGraphicFramePr>
        <p:xfrm>
          <a:off x="1047230" y="1383159"/>
          <a:ext cx="7488832" cy="511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353" y="116557"/>
            <a:ext cx="6120831" cy="1008187"/>
          </a:xfrm>
          <a:solidFill>
            <a:srgbClr val="008000"/>
          </a:solidFill>
          <a:ln w="9525"/>
          <a:effectLst>
            <a:outerShdw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s-ES" sz="3200" b="1" dirty="0" smtClean="0">
                <a:ln>
                  <a:noFill/>
                </a:ln>
                <a:effectLst/>
                <a:latin typeface="Century Gothic" pitchFamily="34" charset="0"/>
              </a:rPr>
              <a:t>RURAL ENVIRONMENT OPPORTUNITIES</a:t>
            </a:r>
          </a:p>
        </p:txBody>
      </p:sp>
      <p:pic>
        <p:nvPicPr>
          <p:cNvPr id="141316" name="Picture 4" descr="logo 25 aniversario Coo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-171450"/>
            <a:ext cx="2173287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5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015" y="115664"/>
            <a:ext cx="6626225" cy="1081088"/>
          </a:xfrm>
          <a:solidFill>
            <a:srgbClr val="008000"/>
          </a:solidFill>
          <a:ln w="9525"/>
          <a:effectLst>
            <a:outerShdw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s-ES" sz="3400" b="1" dirty="0" smtClean="0">
                <a:ln>
                  <a:noFill/>
                </a:ln>
                <a:effectLst/>
                <a:latin typeface="Century Gothic" pitchFamily="34" charset="0"/>
              </a:rPr>
              <a:t>OUR APPROACH AS ORGANISATION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6024" y="2276475"/>
            <a:ext cx="8532440" cy="3744913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es-ES" sz="3400" b="1" dirty="0">
                <a:latin typeface="Century Gothic" pitchFamily="34" charset="0"/>
              </a:rPr>
              <a:t>  </a:t>
            </a:r>
            <a:r>
              <a:rPr lang="es-ES" sz="3400" b="1" dirty="0" smtClean="0">
                <a:latin typeface="Century Gothic" pitchFamily="34" charset="0"/>
              </a:rPr>
              <a:t>- STRATEGIC VISION</a:t>
            </a:r>
            <a:r>
              <a:rPr lang="es-ES" sz="3400" b="1" dirty="0">
                <a:latin typeface="Century Gothic" pitchFamily="34" charset="0"/>
              </a:rPr>
              <a:t/>
            </a:r>
            <a:br>
              <a:rPr lang="es-ES" sz="3400" b="1" dirty="0">
                <a:latin typeface="Century Gothic" pitchFamily="34" charset="0"/>
              </a:rPr>
            </a:br>
            <a:r>
              <a:rPr lang="es-ES" sz="3400" b="1" dirty="0">
                <a:latin typeface="Century Gothic" pitchFamily="34" charset="0"/>
              </a:rPr>
              <a:t>  </a:t>
            </a:r>
            <a:r>
              <a:rPr lang="es-ES" sz="3400" b="1" dirty="0" smtClean="0">
                <a:latin typeface="Century Gothic" pitchFamily="34" charset="0"/>
              </a:rPr>
              <a:t>- VALUES</a:t>
            </a:r>
            <a:r>
              <a:rPr lang="es-ES" sz="3400" b="1" dirty="0">
                <a:latin typeface="Century Gothic" pitchFamily="34" charset="0"/>
              </a:rPr>
              <a:t/>
            </a:r>
            <a:br>
              <a:rPr lang="es-ES" sz="3400" b="1" dirty="0">
                <a:latin typeface="Century Gothic" pitchFamily="34" charset="0"/>
              </a:rPr>
            </a:br>
            <a:r>
              <a:rPr lang="es-ES" sz="3400" b="1" dirty="0">
                <a:latin typeface="Century Gothic" pitchFamily="34" charset="0"/>
              </a:rPr>
              <a:t>  </a:t>
            </a:r>
            <a:r>
              <a:rPr lang="es-ES" sz="3400" b="1" dirty="0" smtClean="0">
                <a:latin typeface="Century Gothic" pitchFamily="34" charset="0"/>
              </a:rPr>
              <a:t>- OPPORTUNITIES GENERATION</a:t>
            </a:r>
            <a:r>
              <a:rPr lang="es-ES" sz="3400" b="1" dirty="0">
                <a:latin typeface="Century Gothic" pitchFamily="34" charset="0"/>
              </a:rPr>
              <a:t/>
            </a:r>
            <a:br>
              <a:rPr lang="es-ES" sz="3400" b="1" dirty="0">
                <a:latin typeface="Century Gothic" pitchFamily="34" charset="0"/>
              </a:rPr>
            </a:br>
            <a:r>
              <a:rPr lang="es-ES" sz="3400" b="1" dirty="0">
                <a:latin typeface="Century Gothic" pitchFamily="34" charset="0"/>
              </a:rPr>
              <a:t>  </a:t>
            </a:r>
            <a:r>
              <a:rPr lang="es-ES" sz="3400" b="1" dirty="0" smtClean="0">
                <a:latin typeface="Century Gothic" pitchFamily="34" charset="0"/>
              </a:rPr>
              <a:t>- DIVERSIFICATION</a:t>
            </a:r>
            <a:r>
              <a:rPr lang="es-ES" sz="3400" b="1" dirty="0">
                <a:latin typeface="Century Gothic" pitchFamily="34" charset="0"/>
              </a:rPr>
              <a:t/>
            </a:r>
            <a:br>
              <a:rPr lang="es-ES" sz="3400" b="1" dirty="0">
                <a:latin typeface="Century Gothic" pitchFamily="34" charset="0"/>
              </a:rPr>
            </a:br>
            <a:r>
              <a:rPr lang="es-ES" sz="3400" b="1" dirty="0">
                <a:latin typeface="Century Gothic" pitchFamily="34" charset="0"/>
              </a:rPr>
              <a:t>  </a:t>
            </a:r>
            <a:r>
              <a:rPr lang="es-ES" sz="3400" b="1" dirty="0" smtClean="0">
                <a:latin typeface="Century Gothic" pitchFamily="34" charset="0"/>
              </a:rPr>
              <a:t>- FINANCIAL SOVEREIGNTY</a:t>
            </a:r>
            <a:endParaRPr lang="es-ES" sz="3400" b="1" dirty="0">
              <a:latin typeface="Century Gothic" pitchFamily="34" charset="0"/>
            </a:endParaRP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175"/>
            <a:ext cx="2212975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179388" y="1772121"/>
            <a:ext cx="6048375" cy="4321175"/>
            <a:chOff x="1619673" y="1341338"/>
            <a:chExt cx="6048672" cy="4319910"/>
          </a:xfrm>
        </p:grpSpPr>
        <p:sp>
          <p:nvSpPr>
            <p:cNvPr id="109571" name="Rectangle 6"/>
            <p:cNvSpPr>
              <a:spLocks noChangeArrowheads="1"/>
            </p:cNvSpPr>
            <p:nvPr/>
          </p:nvSpPr>
          <p:spPr bwMode="auto">
            <a:xfrm>
              <a:off x="1619673" y="1341338"/>
              <a:ext cx="6048672" cy="43199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cs typeface="Arial" charset="0"/>
              </a:endParaRPr>
            </a:p>
          </p:txBody>
        </p:sp>
        <p:pic>
          <p:nvPicPr>
            <p:cNvPr id="109572" name="Picture 5" descr="2pk2p6g8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090738"/>
              <a:ext cx="5688012" cy="347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179388" y="260648"/>
            <a:ext cx="6372200" cy="765175"/>
          </a:xfrm>
          <a:solidFill>
            <a:srgbClr val="008000"/>
          </a:solidFill>
          <a:ln w="9525"/>
          <a:effectLst>
            <a:outerShdw dist="38100" dir="18900000" algn="b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3400" b="1" dirty="0" smtClean="0">
                <a:ln>
                  <a:noFill/>
                </a:ln>
                <a:effectLst/>
                <a:latin typeface="Century Gothic" pitchFamily="34" charset="0"/>
              </a:rPr>
              <a:t>THE PROCESS ENGINES</a:t>
            </a:r>
          </a:p>
        </p:txBody>
      </p:sp>
      <p:grpSp>
        <p:nvGrpSpPr>
          <p:cNvPr id="3" name="6 Grupo"/>
          <p:cNvGrpSpPr/>
          <p:nvPr/>
        </p:nvGrpSpPr>
        <p:grpSpPr>
          <a:xfrm>
            <a:off x="5292080" y="1772592"/>
            <a:ext cx="3711906" cy="1944216"/>
            <a:chOff x="2588487" y="-46101"/>
            <a:chExt cx="3711906" cy="1534619"/>
          </a:xfrm>
          <a:scene3d>
            <a:camera prst="orthographicFront"/>
            <a:lightRig rig="flat" dir="t"/>
          </a:scene3d>
        </p:grpSpPr>
        <p:sp>
          <p:nvSpPr>
            <p:cNvPr id="8" name="7 Rectángulo redondeado"/>
            <p:cNvSpPr/>
            <p:nvPr/>
          </p:nvSpPr>
          <p:spPr>
            <a:xfrm>
              <a:off x="2588487" y="-46101"/>
              <a:ext cx="3711906" cy="153461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663401" y="28813"/>
              <a:ext cx="3562078" cy="13847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dirty="0" smtClean="0"/>
                <a:t>PEOPLE WILL</a:t>
              </a:r>
              <a:endParaRPr lang="es-ES" sz="2800" dirty="0"/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dirty="0" err="1" smtClean="0"/>
                <a:t>Executive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Board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since</a:t>
              </a:r>
              <a:r>
                <a:rPr lang="es-ES" sz="2800" dirty="0" smtClean="0"/>
                <a:t> 2002</a:t>
              </a:r>
              <a:endParaRPr lang="es-ES" sz="2800" dirty="0"/>
            </a:p>
          </p:txBody>
        </p:sp>
      </p:grpSp>
      <p:grpSp>
        <p:nvGrpSpPr>
          <p:cNvPr id="5" name="9 Grupo"/>
          <p:cNvGrpSpPr/>
          <p:nvPr/>
        </p:nvGrpSpPr>
        <p:grpSpPr>
          <a:xfrm>
            <a:off x="5292080" y="4148856"/>
            <a:ext cx="3711906" cy="1944216"/>
            <a:chOff x="2588487" y="-46101"/>
            <a:chExt cx="3711906" cy="1534619"/>
          </a:xfrm>
          <a:scene3d>
            <a:camera prst="orthographicFront"/>
            <a:lightRig rig="flat" dir="t"/>
          </a:scene3d>
        </p:grpSpPr>
        <p:sp>
          <p:nvSpPr>
            <p:cNvPr id="11" name="10 Rectángulo redondeado"/>
            <p:cNvSpPr/>
            <p:nvPr/>
          </p:nvSpPr>
          <p:spPr>
            <a:xfrm>
              <a:off x="2588487" y="-46101"/>
              <a:ext cx="3711906" cy="153461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2663401" y="28813"/>
              <a:ext cx="3562078" cy="13847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dirty="0" smtClean="0"/>
                <a:t>MANAGING IDEAS</a:t>
              </a:r>
              <a:endParaRPr lang="es-ES" sz="2800" dirty="0"/>
            </a:p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800" dirty="0" smtClean="0"/>
                <a:t>Professional </a:t>
              </a:r>
              <a:r>
                <a:rPr lang="es-ES" sz="2800" dirty="0" err="1" smtClean="0"/>
                <a:t>team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since</a:t>
              </a:r>
              <a:r>
                <a:rPr lang="es-ES" sz="2800" dirty="0" smtClean="0"/>
                <a:t> </a:t>
              </a:r>
              <a:r>
                <a:rPr lang="es-ES" sz="2800" dirty="0"/>
                <a:t>2004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015" y="115664"/>
            <a:ext cx="6626225" cy="1081088"/>
          </a:xfrm>
          <a:solidFill>
            <a:srgbClr val="008000"/>
          </a:solidFill>
          <a:ln w="9525"/>
          <a:effectLst>
            <a:outerShdw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s-ES" sz="3400" b="1" dirty="0" smtClean="0">
                <a:ln>
                  <a:noFill/>
                </a:ln>
                <a:effectLst/>
                <a:latin typeface="Century Gothic" pitchFamily="34" charset="0"/>
              </a:rPr>
              <a:t>A COOPERATIVE WHICH HAS MATURED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203575" y="1268413"/>
            <a:ext cx="5545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 b="1" dirty="0">
                <a:cs typeface="Arial" charset="0"/>
              </a:rPr>
              <a:t> </a:t>
            </a:r>
            <a:r>
              <a:rPr lang="es-ES" sz="4000" b="1" dirty="0" smtClean="0">
                <a:cs typeface="Arial" charset="0"/>
              </a:rPr>
              <a:t> 2001</a:t>
            </a:r>
            <a:r>
              <a:rPr lang="es-ES" sz="4000" b="1" dirty="0">
                <a:cs typeface="Arial" charset="0"/>
              </a:rPr>
              <a:t>		      2015</a:t>
            </a:r>
          </a:p>
        </p:txBody>
      </p:sp>
      <p:pic>
        <p:nvPicPr>
          <p:cNvPr id="10" name="9 Diagram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07"/>
          <a:stretch>
            <a:fillRect/>
          </a:stretch>
        </p:blipFill>
        <p:spPr bwMode="auto">
          <a:xfrm>
            <a:off x="106363" y="1773238"/>
            <a:ext cx="5834062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6588125" y="1916113"/>
            <a:ext cx="1871663" cy="4578350"/>
            <a:chOff x="4150" y="1253"/>
            <a:chExt cx="1179" cy="2884"/>
          </a:xfrm>
        </p:grpSpPr>
        <p:sp>
          <p:nvSpPr>
            <p:cNvPr id="136198" name="Text Box 6"/>
            <p:cNvSpPr txBox="1">
              <a:spLocks noChangeArrowheads="1"/>
            </p:cNvSpPr>
            <p:nvPr/>
          </p:nvSpPr>
          <p:spPr bwMode="auto">
            <a:xfrm>
              <a:off x="4241" y="1253"/>
              <a:ext cx="920" cy="4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000">
                  <a:cs typeface="Arial" charset="0"/>
                </a:rPr>
                <a:t>471</a:t>
              </a:r>
            </a:p>
          </p:txBody>
        </p:sp>
        <p:sp>
          <p:nvSpPr>
            <p:cNvPr id="136199" name="Text Box 7"/>
            <p:cNvSpPr txBox="1">
              <a:spLocks noChangeArrowheads="1"/>
            </p:cNvSpPr>
            <p:nvPr/>
          </p:nvSpPr>
          <p:spPr bwMode="auto">
            <a:xfrm>
              <a:off x="4241" y="1863"/>
              <a:ext cx="920" cy="4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000" dirty="0" smtClean="0">
                  <a:cs typeface="Arial" charset="0"/>
                </a:rPr>
                <a:t>35</a:t>
              </a:r>
              <a:endParaRPr lang="es-ES" sz="4000" dirty="0">
                <a:cs typeface="Arial" charset="0"/>
              </a:endParaRPr>
            </a:p>
          </p:txBody>
        </p:sp>
        <p:sp>
          <p:nvSpPr>
            <p:cNvPr id="136200" name="Text Box 8"/>
            <p:cNvSpPr txBox="1">
              <a:spLocks noChangeArrowheads="1"/>
            </p:cNvSpPr>
            <p:nvPr/>
          </p:nvSpPr>
          <p:spPr bwMode="auto">
            <a:xfrm>
              <a:off x="4241" y="2453"/>
              <a:ext cx="920" cy="4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000">
                  <a:cs typeface="Arial" charset="0"/>
                </a:rPr>
                <a:t>5</a:t>
              </a:r>
            </a:p>
          </p:txBody>
        </p:sp>
        <p:sp>
          <p:nvSpPr>
            <p:cNvPr id="136201" name="Text Box 9"/>
            <p:cNvSpPr txBox="1">
              <a:spLocks noChangeArrowheads="1"/>
            </p:cNvSpPr>
            <p:nvPr/>
          </p:nvSpPr>
          <p:spPr bwMode="auto">
            <a:xfrm>
              <a:off x="4150" y="3088"/>
              <a:ext cx="1179" cy="4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000">
                  <a:cs typeface="Arial" charset="0"/>
                </a:rPr>
                <a:t>6,4 M€</a:t>
              </a:r>
            </a:p>
          </p:txBody>
        </p:sp>
        <p:sp>
          <p:nvSpPr>
            <p:cNvPr id="136202" name="Text Box 10"/>
            <p:cNvSpPr txBox="1">
              <a:spLocks noChangeArrowheads="1"/>
            </p:cNvSpPr>
            <p:nvPr/>
          </p:nvSpPr>
          <p:spPr bwMode="auto">
            <a:xfrm>
              <a:off x="4150" y="3695"/>
              <a:ext cx="1179" cy="4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4000">
                  <a:cs typeface="Arial" charset="0"/>
                </a:rPr>
                <a:t>2,4 M€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7504" y="1699466"/>
            <a:ext cx="8785225" cy="486287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endParaRPr lang="es-ES" sz="2800" b="1" dirty="0">
              <a:solidFill>
                <a:schemeClr val="bg1"/>
              </a:solidFill>
              <a:latin typeface="Century Gothic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es-ES" sz="3200" b="1" dirty="0" smtClean="0">
                <a:latin typeface="Century Gothic" pitchFamily="34" charset="0"/>
              </a:rPr>
              <a:t>    </a:t>
            </a:r>
            <a:r>
              <a:rPr lang="es-ES" sz="3200" b="1" dirty="0">
                <a:latin typeface="Century Gothic" pitchFamily="34" charset="0"/>
              </a:rPr>
              <a:t>	</a:t>
            </a:r>
            <a:r>
              <a:rPr lang="es-ES" sz="3200" b="1" dirty="0" smtClean="0">
                <a:latin typeface="Century Gothic" pitchFamily="34" charset="0"/>
              </a:rPr>
              <a:t>1.000.000 </a:t>
            </a:r>
            <a:r>
              <a:rPr lang="es-ES" sz="3200" b="1" dirty="0">
                <a:latin typeface="Century Gothic" pitchFamily="34" charset="0"/>
              </a:rPr>
              <a:t>KG </a:t>
            </a:r>
            <a:r>
              <a:rPr lang="es-ES" sz="3200" b="1" dirty="0" smtClean="0">
                <a:latin typeface="Century Gothic" pitchFamily="34" charset="0"/>
              </a:rPr>
              <a:t>OLIVES</a:t>
            </a:r>
          </a:p>
          <a:p>
            <a:pPr eaLnBrk="1" hangingPunct="1">
              <a:lnSpc>
                <a:spcPct val="180000"/>
              </a:lnSpc>
              <a:spcBef>
                <a:spcPct val="35000"/>
              </a:spcBef>
            </a:pPr>
            <a:r>
              <a:rPr lang="es-ES" sz="3200" b="1" dirty="0">
                <a:latin typeface="Century Gothic" pitchFamily="34" charset="0"/>
              </a:rPr>
              <a:t>	</a:t>
            </a:r>
            <a:r>
              <a:rPr lang="es-ES" sz="3200" b="1" dirty="0" smtClean="0">
                <a:latin typeface="Century Gothic" pitchFamily="34" charset="0"/>
              </a:rPr>
              <a:t>500.000 </a:t>
            </a:r>
            <a:r>
              <a:rPr lang="es-ES" sz="3200" b="1" dirty="0">
                <a:latin typeface="Century Gothic" pitchFamily="34" charset="0"/>
              </a:rPr>
              <a:t>KG </a:t>
            </a:r>
            <a:r>
              <a:rPr lang="es-ES" sz="3200" b="1" dirty="0" smtClean="0">
                <a:latin typeface="Century Gothic" pitchFamily="34" charset="0"/>
              </a:rPr>
              <a:t>ALMONDS</a:t>
            </a:r>
            <a:endParaRPr lang="es-ES" sz="3200" b="1" dirty="0">
              <a:latin typeface="Century Gothic" pitchFamily="34" charset="0"/>
            </a:endParaRPr>
          </a:p>
          <a:p>
            <a:pPr eaLnBrk="1" hangingPunct="1">
              <a:lnSpc>
                <a:spcPct val="180000"/>
              </a:lnSpc>
              <a:spcBef>
                <a:spcPct val="35000"/>
              </a:spcBef>
            </a:pPr>
            <a:r>
              <a:rPr lang="es-ES" sz="3200" b="1" dirty="0">
                <a:latin typeface="Century Gothic" pitchFamily="34" charset="0"/>
              </a:rPr>
              <a:t>    	100.000 KG HORTIFRUT</a:t>
            </a:r>
          </a:p>
          <a:p>
            <a:pPr eaLnBrk="1" hangingPunct="1">
              <a:lnSpc>
                <a:spcPct val="180000"/>
              </a:lnSpc>
              <a:spcBef>
                <a:spcPct val="35000"/>
              </a:spcBef>
            </a:pPr>
            <a:r>
              <a:rPr lang="es-ES" sz="3200" b="1" dirty="0">
                <a:latin typeface="Century Gothic" pitchFamily="34" charset="0"/>
              </a:rPr>
              <a:t>    	10.000 KG </a:t>
            </a:r>
            <a:r>
              <a:rPr lang="es-ES" sz="3200" b="1" dirty="0" smtClean="0">
                <a:latin typeface="Century Gothic" pitchFamily="34" charset="0"/>
              </a:rPr>
              <a:t>NUTS</a:t>
            </a:r>
            <a:endParaRPr lang="es-ES" sz="3200" b="1" dirty="0">
              <a:latin typeface="Century Gothic" pitchFamily="34" charset="0"/>
            </a:endParaRPr>
          </a:p>
          <a:p>
            <a:pPr eaLnBrk="1" hangingPunct="1">
              <a:spcBef>
                <a:spcPct val="35000"/>
              </a:spcBef>
            </a:pPr>
            <a:r>
              <a:rPr lang="es-ES" sz="2400" b="1" dirty="0">
                <a:latin typeface="Century Gothic" pitchFamily="34" charset="0"/>
              </a:rPr>
              <a:t>	</a:t>
            </a:r>
          </a:p>
        </p:txBody>
      </p:sp>
      <p:pic>
        <p:nvPicPr>
          <p:cNvPr id="12" name="Picture 7" descr="Corazón de Nueces de la Tierra Grano gr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53433"/>
            <a:ext cx="10429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Almendra Marcona cáscara granel k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210" r="95028">
                        <a14:foregroundMark x1="77901" y1="26000" x2="77901" y2="26000"/>
                        <a14:foregroundMark x1="95580" y1="40000" x2="95580" y2="40000"/>
                        <a14:foregroundMark x1="88398" y1="70400" x2="88398" y2="70400"/>
                        <a14:foregroundMark x1="59116" y1="85200" x2="59116" y2="85200"/>
                        <a14:foregroundMark x1="48619" y1="69600" x2="48619" y2="69600"/>
                        <a14:foregroundMark x1="37017" y1="80000" x2="37017" y2="80000"/>
                        <a14:foregroundMark x1="2210" y1="70400" x2="2210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86" y="2236398"/>
            <a:ext cx="1333322" cy="184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DSCN67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8"/>
          <a:stretch>
            <a:fillRect/>
          </a:stretch>
        </p:blipFill>
        <p:spPr bwMode="auto">
          <a:xfrm>
            <a:off x="5705127" y="3788767"/>
            <a:ext cx="10271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06015" y="188640"/>
            <a:ext cx="6626225" cy="864096"/>
          </a:xfrm>
          <a:prstGeom prst="rect">
            <a:avLst/>
          </a:prstGeom>
          <a:solidFill>
            <a:srgbClr val="008000"/>
          </a:solidFill>
          <a:ln w="9525" cap="rnd">
            <a:noFill/>
          </a:ln>
          <a:effectLst>
            <a:outerShdw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/>
            <a:r>
              <a:rPr lang="es-ES" sz="3400" b="1" dirty="0">
                <a:ln>
                  <a:noFill/>
                </a:ln>
                <a:effectLst/>
                <a:latin typeface="Century Gothic" pitchFamily="34" charset="0"/>
              </a:rPr>
              <a:t>AGRARIAN </a:t>
            </a:r>
            <a:r>
              <a:rPr lang="es-ES" sz="3400" b="1" dirty="0" smtClean="0">
                <a:ln>
                  <a:noFill/>
                </a:ln>
                <a:effectLst/>
                <a:latin typeface="Century Gothic" pitchFamily="34" charset="0"/>
              </a:rPr>
              <a:t>«NUMBERS»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436096" y="1988840"/>
            <a:ext cx="936104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5" descr="Aceite de Oliva Virgen Extra de Lágrim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46" y="1187812"/>
            <a:ext cx="1654230" cy="195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1980</TotalTime>
  <Words>356</Words>
  <Application>Microsoft Office PowerPoint</Application>
  <PresentationFormat>Presentación en pantalla (4:3)</PresentationFormat>
  <Paragraphs>157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Papel</vt:lpstr>
      <vt:lpstr>Presentación de PowerPoint</vt:lpstr>
      <vt:lpstr>Presentación de PowerPoint</vt:lpstr>
      <vt:lpstr>OUR POPULATION</vt:lpstr>
      <vt:lpstr>RURAL ENVIRONMENT ISSUES</vt:lpstr>
      <vt:lpstr>RURAL ENVIRONMENT OPPORTUNITIES</vt:lpstr>
      <vt:lpstr>OUR APPROACH AS ORGANISATION</vt:lpstr>
      <vt:lpstr>THE PROCESS ENGINES</vt:lpstr>
      <vt:lpstr>A COOPERATIVE WHICH HAS MATURED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Iniciación a la Cata de Aceite</dc:title>
  <dc:creator>Envasadora</dc:creator>
  <cp:lastModifiedBy>Servei d'informàtica</cp:lastModifiedBy>
  <cp:revision>130</cp:revision>
  <dcterms:created xsi:type="dcterms:W3CDTF">2011-03-29T13:35:33Z</dcterms:created>
  <dcterms:modified xsi:type="dcterms:W3CDTF">2015-11-10T15:57:02Z</dcterms:modified>
</cp:coreProperties>
</file>